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6" r:id="rId2"/>
    <p:sldMasterId id="2147483718" r:id="rId3"/>
    <p:sldMasterId id="2147483730" r:id="rId4"/>
  </p:sldMasterIdLst>
  <p:notesMasterIdLst>
    <p:notesMasterId r:id="rId39"/>
  </p:notesMasterIdLst>
  <p:handoutMasterIdLst>
    <p:handoutMasterId r:id="rId40"/>
  </p:handoutMasterIdLst>
  <p:sldIdLst>
    <p:sldId id="591" r:id="rId5"/>
    <p:sldId id="593" r:id="rId6"/>
    <p:sldId id="594" r:id="rId7"/>
    <p:sldId id="595" r:id="rId8"/>
    <p:sldId id="596" r:id="rId9"/>
    <p:sldId id="597" r:id="rId10"/>
    <p:sldId id="598" r:id="rId11"/>
    <p:sldId id="599" r:id="rId12"/>
    <p:sldId id="600" r:id="rId13"/>
    <p:sldId id="601" r:id="rId14"/>
    <p:sldId id="602" r:id="rId15"/>
    <p:sldId id="603" r:id="rId16"/>
    <p:sldId id="604" r:id="rId17"/>
    <p:sldId id="605" r:id="rId18"/>
    <p:sldId id="606" r:id="rId19"/>
    <p:sldId id="607" r:id="rId20"/>
    <p:sldId id="608" r:id="rId21"/>
    <p:sldId id="609" r:id="rId22"/>
    <p:sldId id="610" r:id="rId23"/>
    <p:sldId id="592" r:id="rId24"/>
    <p:sldId id="583" r:id="rId25"/>
    <p:sldId id="574" r:id="rId26"/>
    <p:sldId id="588" r:id="rId27"/>
    <p:sldId id="611" r:id="rId28"/>
    <p:sldId id="590" r:id="rId29"/>
    <p:sldId id="612" r:id="rId30"/>
    <p:sldId id="613" r:id="rId31"/>
    <p:sldId id="614" r:id="rId32"/>
    <p:sldId id="615" r:id="rId33"/>
    <p:sldId id="616" r:id="rId34"/>
    <p:sldId id="617" r:id="rId35"/>
    <p:sldId id="618" r:id="rId36"/>
    <p:sldId id="619" r:id="rId37"/>
    <p:sldId id="541" r:id="rId3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ldId id="591"/>
            <p14:sldId id="593"/>
            <p14:sldId id="594"/>
            <p14:sldId id="595"/>
            <p14:sldId id="596"/>
            <p14:sldId id="597"/>
            <p14:sldId id="598"/>
            <p14:sldId id="599"/>
            <p14:sldId id="600"/>
            <p14:sldId id="601"/>
            <p14:sldId id="602"/>
            <p14:sldId id="603"/>
            <p14:sldId id="604"/>
            <p14:sldId id="605"/>
            <p14:sldId id="606"/>
            <p14:sldId id="607"/>
            <p14:sldId id="608"/>
            <p14:sldId id="609"/>
            <p14:sldId id="610"/>
            <p14:sldId id="592"/>
          </p14:sldIdLst>
        </p14:section>
        <p14:section name="Click to add subtitle" id="{60E2B722-38A6-A04F-AC65-E82791577859}">
          <p14:sldIdLst>
            <p14:sldId id="583"/>
            <p14:sldId id="574"/>
            <p14:sldId id="588"/>
            <p14:sldId id="611"/>
            <p14:sldId id="590"/>
            <p14:sldId id="612"/>
            <p14:sldId id="613"/>
            <p14:sldId id="614"/>
            <p14:sldId id="615"/>
            <p14:sldId id="616"/>
            <p14:sldId id="617"/>
            <p14:sldId id="618"/>
            <p14:sldId id="619"/>
            <p14:sldId id="541"/>
          </p14:sldIdLst>
        </p14:section>
      </p14:sectionLst>
    </p:ext>
    <p:ext uri="{EFAFB233-063F-42B5-8137-9DF3F51BA10A}">
      <p15:sldGuideLst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28E26"/>
    <a:srgbClr val="724238"/>
    <a:srgbClr val="A32F22"/>
    <a:srgbClr val="969461"/>
    <a:srgbClr val="31878F"/>
    <a:srgbClr val="5AAAAE"/>
    <a:srgbClr val="082C2D"/>
    <a:srgbClr val="075254"/>
    <a:srgbClr val="009B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2" autoAdjust="0"/>
    <p:restoredTop sz="95288" autoAdjust="0"/>
  </p:normalViewPr>
  <p:slideViewPr>
    <p:cSldViewPr snapToGrid="0">
      <p:cViewPr varScale="1">
        <p:scale>
          <a:sx n="137" d="100"/>
          <a:sy n="137" d="100"/>
        </p:scale>
        <p:origin x="654" y="120"/>
      </p:cViewPr>
      <p:guideLst>
        <p:guide orient="horz" pos="900"/>
        <p:guide orient="horz" pos="2288"/>
        <p:guide orient="horz" pos="1008"/>
        <p:guide pos="328"/>
        <p:guide pos="5424"/>
      </p:guideLst>
    </p:cSldViewPr>
  </p:slideViewPr>
  <p:outlineViewPr>
    <p:cViewPr>
      <p:scale>
        <a:sx n="33" d="100"/>
        <a:sy n="33" d="100"/>
      </p:scale>
      <p:origin x="0" y="0"/>
    </p:cViewPr>
  </p:outlineViewPr>
  <p:notesTextViewPr>
    <p:cViewPr>
      <p:scale>
        <a:sx n="1" d="1"/>
        <a:sy n="1" d="1"/>
      </p:scale>
      <p:origin x="0" y="0"/>
    </p:cViewPr>
  </p:notesTextViewPr>
  <p:sorterViewPr>
    <p:cViewPr>
      <p:scale>
        <a:sx n="357" d="100"/>
        <a:sy n="357" d="100"/>
      </p:scale>
      <p:origin x="0" y="0"/>
    </p:cViewPr>
  </p:sorterViewPr>
  <p:notesViewPr>
    <p:cSldViewPr>
      <p:cViewPr varScale="1">
        <p:scale>
          <a:sx n="129" d="100"/>
          <a:sy n="129" d="100"/>
        </p:scale>
        <p:origin x="-2536"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r4\IREX-Shared\1.%20Global%20Programs\3.%20I&amp;M\1.%20Active%20Programs\MSI%20-%20All%20Folders%20&amp;%20Files\24%20MSI%20Preparation%20-%20Scores,%20Chapters,%20Production\Score%20Compilations\E&amp;E%20MSI%20Score%20Compilation.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r4\IREX-Shared\1.%20Global%20Programs\3.%20I&amp;M\1.%20Active%20Programs\MSI%20-%20All%20Folders%20&amp;%20Files\24%20MSI%20Preparation%20-%20Scores,%20Chapters,%20Production\Score%20Compilations\E&amp;E%20MSI%20Score%20Compilation.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r4\IREX-Shared\1.%20Global%20Programs\3.%20I&amp;M\1.%20Active%20Programs\MSI%20-%20All%20Folders%20&amp;%20Files\24%20MSI%20Preparation%20-%20Scores,%20Chapters,%20Production\Score%20Compilations\E&amp;E%20MSI%20Score%20Compilation.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r4\IREX-Shared\1.%20Global%20Programs\3.%20I&amp;M\1.%20Active%20Programs\MSI%20-%20All%20Folders%20&amp;%20Files\24%20MSI%20Preparation%20-%20Scores,%20Chapters,%20Production\Score%20Compilations\E&amp;E%20MSI%20Score%20Compilation.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r4\IREX-Shared\1.%20Global%20Programs\3.%20I&amp;M\1.%20Active%20Programs\MSI%20-%20All%20Folders%20&amp;%20Files\24%20MSI%20Preparation%20-%20Scores,%20Chapters,%20Production\Score%20Compilations\E&amp;E%20MSI%20Score%20Compilation.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iler4\IREX-Shared\1.%20Global%20Programs\3.%20I&amp;M\1.%20Active%20Programs\MSI%20-%20All%20Folders%20&amp;%20Files\24%20MSI%20Preparation%20-%20Scores,%20Chapters,%20Production\Score%20Compilations\E&amp;E%20MSI%20Score%20Compilation.xls"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1024754999151"/>
          <c:y val="4.5267489711934158E-2"/>
          <c:w val="0.84891085556751444"/>
          <c:h val="0.72483684909756652"/>
        </c:manualLayout>
      </c:layout>
      <c:lineChart>
        <c:grouping val="standard"/>
        <c:varyColors val="0"/>
        <c:ser>
          <c:idx val="0"/>
          <c:order val="0"/>
          <c:tx>
            <c:strRef>
              <c:f>'MSI E&amp;E Scores, 2001 - 2016'!$J$421</c:f>
              <c:strCache>
                <c:ptCount val="1"/>
                <c:pt idx="0">
                  <c:v>Obj. 1</c:v>
                </c:pt>
              </c:strCache>
            </c:strRef>
          </c:tx>
          <c:spPr>
            <a:ln w="28575" cap="rnd">
              <a:solidFill>
                <a:srgbClr val="31878F"/>
              </a:solidFill>
              <a:round/>
            </a:ln>
            <a:effectLst/>
          </c:spPr>
          <c:marker>
            <c:symbol val="circle"/>
            <c:size val="5"/>
            <c:spPr>
              <a:solidFill>
                <a:srgbClr val="31878F"/>
              </a:solidFill>
              <a:ln w="9525">
                <a:noFill/>
              </a:ln>
              <a:effectLst/>
            </c:spPr>
          </c:marker>
          <c:dLbls>
            <c:dLbl>
              <c:idx val="0"/>
              <c:layout>
                <c:manualLayout>
                  <c:x val="-3.5971223021582732E-2"/>
                  <c:y val="-4.52674897119342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573141486810551E-2"/>
                  <c:y val="4.93827160493827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5971223021582781E-2"/>
                  <c:y val="-4.93827160493827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4.3165467625899283E-2"/>
                  <c:y val="4.93827160493827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2001 - 2016'!$J$422:$J$436</c:f>
              <c:numCache>
                <c:formatCode>0.00</c:formatCode>
                <c:ptCount val="15"/>
                <c:pt idx="0">
                  <c:v>1.6216666666666666</c:v>
                </c:pt>
                <c:pt idx="1">
                  <c:v>1.46</c:v>
                </c:pt>
                <c:pt idx="2">
                  <c:v>1.7</c:v>
                </c:pt>
                <c:pt idx="3">
                  <c:v>2.08</c:v>
                </c:pt>
                <c:pt idx="4">
                  <c:v>2.37</c:v>
                </c:pt>
                <c:pt idx="5">
                  <c:v>2.25</c:v>
                </c:pt>
                <c:pt idx="6">
                  <c:v>1.93</c:v>
                </c:pt>
                <c:pt idx="7">
                  <c:v>2.02</c:v>
                </c:pt>
                <c:pt idx="8">
                  <c:v>2</c:v>
                </c:pt>
                <c:pt idx="9">
                  <c:v>1.84</c:v>
                </c:pt>
                <c:pt idx="10">
                  <c:v>1.79</c:v>
                </c:pt>
                <c:pt idx="11">
                  <c:v>1.74</c:v>
                </c:pt>
                <c:pt idx="12">
                  <c:v>1.66</c:v>
                </c:pt>
                <c:pt idx="13">
                  <c:v>2.09</c:v>
                </c:pt>
                <c:pt idx="14">
                  <c:v>2.33</c:v>
                </c:pt>
              </c:numCache>
            </c:numRef>
          </c:val>
          <c:smooth val="0"/>
        </c:ser>
        <c:dLbls>
          <c:showLegendKey val="0"/>
          <c:showVal val="0"/>
          <c:showCatName val="0"/>
          <c:showSerName val="0"/>
          <c:showPercent val="0"/>
          <c:showBubbleSize val="0"/>
        </c:dLbls>
        <c:marker val="1"/>
        <c:smooth val="0"/>
        <c:axId val="445316560"/>
        <c:axId val="445314992"/>
      </c:lineChart>
      <c:catAx>
        <c:axId val="44531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445314992"/>
        <c:crosses val="autoZero"/>
        <c:auto val="1"/>
        <c:lblAlgn val="ctr"/>
        <c:lblOffset val="100"/>
        <c:noMultiLvlLbl val="0"/>
      </c:catAx>
      <c:valAx>
        <c:axId val="445314992"/>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Score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445316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1024754999151"/>
          <c:y val="4.5267489711934158E-2"/>
          <c:w val="0.84891085556751444"/>
          <c:h val="0.72979585885097698"/>
        </c:manualLayout>
      </c:layout>
      <c:lineChart>
        <c:grouping val="standard"/>
        <c:varyColors val="0"/>
        <c:ser>
          <c:idx val="0"/>
          <c:order val="0"/>
          <c:tx>
            <c:strRef>
              <c:f>'MSI E&amp;E Scores, 2001 - 2016'!$J$421</c:f>
              <c:strCache>
                <c:ptCount val="1"/>
                <c:pt idx="0">
                  <c:v>Obj. 1</c:v>
                </c:pt>
              </c:strCache>
            </c:strRef>
          </c:tx>
          <c:spPr>
            <a:ln w="28575" cap="rnd">
              <a:solidFill>
                <a:srgbClr val="31878F"/>
              </a:solidFill>
              <a:round/>
            </a:ln>
            <a:effectLst/>
          </c:spPr>
          <c:marker>
            <c:symbol val="circle"/>
            <c:size val="5"/>
            <c:spPr>
              <a:solidFill>
                <a:srgbClr val="31878F"/>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2001 - 2016'!$J$422:$J$436</c:f>
              <c:numCache>
                <c:formatCode>0.00</c:formatCode>
                <c:ptCount val="15"/>
                <c:pt idx="0">
                  <c:v>1.6216666666666666</c:v>
                </c:pt>
                <c:pt idx="1">
                  <c:v>1.46</c:v>
                </c:pt>
                <c:pt idx="2">
                  <c:v>1.7</c:v>
                </c:pt>
                <c:pt idx="3">
                  <c:v>2.08</c:v>
                </c:pt>
                <c:pt idx="4">
                  <c:v>2.37</c:v>
                </c:pt>
                <c:pt idx="5">
                  <c:v>2.25</c:v>
                </c:pt>
                <c:pt idx="6">
                  <c:v>1.93</c:v>
                </c:pt>
                <c:pt idx="7">
                  <c:v>2.02</c:v>
                </c:pt>
                <c:pt idx="8">
                  <c:v>2</c:v>
                </c:pt>
                <c:pt idx="9">
                  <c:v>1.84</c:v>
                </c:pt>
                <c:pt idx="10">
                  <c:v>1.79</c:v>
                </c:pt>
                <c:pt idx="11">
                  <c:v>1.74</c:v>
                </c:pt>
                <c:pt idx="12">
                  <c:v>1.66</c:v>
                </c:pt>
                <c:pt idx="13">
                  <c:v>2.09</c:v>
                </c:pt>
                <c:pt idx="14">
                  <c:v>2.33</c:v>
                </c:pt>
              </c:numCache>
            </c:numRef>
          </c:val>
          <c:smooth val="0"/>
        </c:ser>
        <c:ser>
          <c:idx val="1"/>
          <c:order val="1"/>
          <c:tx>
            <c:strRef>
              <c:f>'MSI E&amp;E Scores, 2001 - 2016'!$K$421</c:f>
              <c:strCache>
                <c:ptCount val="1"/>
                <c:pt idx="0">
                  <c:v>Obj. 2</c:v>
                </c:pt>
              </c:strCache>
            </c:strRef>
          </c:tx>
          <c:spPr>
            <a:ln w="28575" cap="rnd">
              <a:solidFill>
                <a:srgbClr val="969461"/>
              </a:solidFill>
              <a:round/>
            </a:ln>
            <a:effectLst/>
          </c:spPr>
          <c:marker>
            <c:symbol val="circle"/>
            <c:size val="5"/>
            <c:spPr>
              <a:solidFill>
                <a:srgbClr val="969461"/>
              </a:solidFill>
              <a:ln w="9525">
                <a:noFill/>
              </a:ln>
              <a:effectLst/>
            </c:spPr>
          </c:marker>
          <c:dLbls>
            <c:dLbl>
              <c:idx val="0"/>
              <c:layout>
                <c:manualLayout>
                  <c:x val="-4.3165467625899283E-2"/>
                  <c:y val="5.34979423868312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4.3165467625899324E-2"/>
                  <c:y val="5.34979423868311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3.5971223021582732E-2"/>
                  <c:y val="-5.76131687242798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4.3165467625899283E-2"/>
                  <c:y val="5.34979423868312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2001 - 2016'!$K$422:$K$436</c:f>
              <c:numCache>
                <c:formatCode>0.00</c:formatCode>
                <c:ptCount val="15"/>
                <c:pt idx="0">
                  <c:v>0.89500000000000002</c:v>
                </c:pt>
                <c:pt idx="1">
                  <c:v>1.01</c:v>
                </c:pt>
                <c:pt idx="2">
                  <c:v>1.25</c:v>
                </c:pt>
                <c:pt idx="3">
                  <c:v>1.52</c:v>
                </c:pt>
                <c:pt idx="4">
                  <c:v>1.99</c:v>
                </c:pt>
                <c:pt idx="5">
                  <c:v>2.06</c:v>
                </c:pt>
                <c:pt idx="6">
                  <c:v>1.66</c:v>
                </c:pt>
                <c:pt idx="7">
                  <c:v>1.77</c:v>
                </c:pt>
                <c:pt idx="8">
                  <c:v>1.96</c:v>
                </c:pt>
                <c:pt idx="9">
                  <c:v>1.75</c:v>
                </c:pt>
                <c:pt idx="10">
                  <c:v>1.63</c:v>
                </c:pt>
                <c:pt idx="11">
                  <c:v>1.62</c:v>
                </c:pt>
                <c:pt idx="12">
                  <c:v>1.44</c:v>
                </c:pt>
                <c:pt idx="13">
                  <c:v>1.91</c:v>
                </c:pt>
                <c:pt idx="14">
                  <c:v>1.86</c:v>
                </c:pt>
              </c:numCache>
            </c:numRef>
          </c:val>
          <c:smooth val="0"/>
        </c:ser>
        <c:dLbls>
          <c:showLegendKey val="0"/>
          <c:showVal val="0"/>
          <c:showCatName val="0"/>
          <c:showSerName val="0"/>
          <c:showPercent val="0"/>
          <c:showBubbleSize val="0"/>
        </c:dLbls>
        <c:marker val="1"/>
        <c:smooth val="0"/>
        <c:axId val="121070216"/>
        <c:axId val="121068648"/>
      </c:lineChart>
      <c:catAx>
        <c:axId val="12107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21068648"/>
        <c:crosses val="autoZero"/>
        <c:auto val="1"/>
        <c:lblAlgn val="ctr"/>
        <c:lblOffset val="100"/>
        <c:noMultiLvlLbl val="0"/>
      </c:catAx>
      <c:valAx>
        <c:axId val="121068648"/>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Score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21070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1024754999151"/>
          <c:y val="4.5267489711934158E-2"/>
          <c:w val="0.84891085556751444"/>
          <c:h val="0.72568063251352843"/>
        </c:manualLayout>
      </c:layout>
      <c:lineChart>
        <c:grouping val="standard"/>
        <c:varyColors val="0"/>
        <c:ser>
          <c:idx val="0"/>
          <c:order val="0"/>
          <c:tx>
            <c:strRef>
              <c:f>'MSI E&amp;E Scores, 2001 - 2016'!$J$421</c:f>
              <c:strCache>
                <c:ptCount val="1"/>
                <c:pt idx="0">
                  <c:v>Obj. 1</c:v>
                </c:pt>
              </c:strCache>
            </c:strRef>
          </c:tx>
          <c:spPr>
            <a:ln w="28575" cap="rnd">
              <a:solidFill>
                <a:srgbClr val="31878F"/>
              </a:solidFill>
              <a:round/>
            </a:ln>
            <a:effectLst/>
          </c:spPr>
          <c:marker>
            <c:symbol val="circle"/>
            <c:size val="5"/>
            <c:spPr>
              <a:solidFill>
                <a:srgbClr val="31878F"/>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2001 - 2016'!$J$422:$J$436</c:f>
              <c:numCache>
                <c:formatCode>0.00</c:formatCode>
                <c:ptCount val="15"/>
                <c:pt idx="0">
                  <c:v>1.6216666666666666</c:v>
                </c:pt>
                <c:pt idx="1">
                  <c:v>1.46</c:v>
                </c:pt>
                <c:pt idx="2">
                  <c:v>1.7</c:v>
                </c:pt>
                <c:pt idx="3">
                  <c:v>2.08</c:v>
                </c:pt>
                <c:pt idx="4">
                  <c:v>2.37</c:v>
                </c:pt>
                <c:pt idx="5">
                  <c:v>2.25</c:v>
                </c:pt>
                <c:pt idx="6">
                  <c:v>1.93</c:v>
                </c:pt>
                <c:pt idx="7">
                  <c:v>2.02</c:v>
                </c:pt>
                <c:pt idx="8">
                  <c:v>2</c:v>
                </c:pt>
                <c:pt idx="9">
                  <c:v>1.84</c:v>
                </c:pt>
                <c:pt idx="10">
                  <c:v>1.79</c:v>
                </c:pt>
                <c:pt idx="11">
                  <c:v>1.74</c:v>
                </c:pt>
                <c:pt idx="12">
                  <c:v>1.66</c:v>
                </c:pt>
                <c:pt idx="13">
                  <c:v>2.09</c:v>
                </c:pt>
                <c:pt idx="14">
                  <c:v>2.33</c:v>
                </c:pt>
              </c:numCache>
            </c:numRef>
          </c:val>
          <c:smooth val="0"/>
        </c:ser>
        <c:ser>
          <c:idx val="1"/>
          <c:order val="1"/>
          <c:tx>
            <c:strRef>
              <c:f>'MSI E&amp;E Scores, 2001 - 2016'!$K$421</c:f>
              <c:strCache>
                <c:ptCount val="1"/>
                <c:pt idx="0">
                  <c:v>Obj. 2</c:v>
                </c:pt>
              </c:strCache>
            </c:strRef>
          </c:tx>
          <c:spPr>
            <a:ln w="28575" cap="rnd">
              <a:solidFill>
                <a:srgbClr val="969461"/>
              </a:solidFill>
              <a:round/>
            </a:ln>
            <a:effectLst/>
          </c:spPr>
          <c:marker>
            <c:symbol val="circle"/>
            <c:size val="5"/>
            <c:spPr>
              <a:solidFill>
                <a:srgbClr val="969461"/>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2001 - 2016'!$K$422:$K$436</c:f>
              <c:numCache>
                <c:formatCode>0.00</c:formatCode>
                <c:ptCount val="15"/>
                <c:pt idx="0">
                  <c:v>0.89500000000000002</c:v>
                </c:pt>
                <c:pt idx="1">
                  <c:v>1.01</c:v>
                </c:pt>
                <c:pt idx="2">
                  <c:v>1.25</c:v>
                </c:pt>
                <c:pt idx="3">
                  <c:v>1.52</c:v>
                </c:pt>
                <c:pt idx="4">
                  <c:v>1.99</c:v>
                </c:pt>
                <c:pt idx="5">
                  <c:v>2.06</c:v>
                </c:pt>
                <c:pt idx="6">
                  <c:v>1.66</c:v>
                </c:pt>
                <c:pt idx="7">
                  <c:v>1.77</c:v>
                </c:pt>
                <c:pt idx="8">
                  <c:v>1.96</c:v>
                </c:pt>
                <c:pt idx="9">
                  <c:v>1.75</c:v>
                </c:pt>
                <c:pt idx="10">
                  <c:v>1.63</c:v>
                </c:pt>
                <c:pt idx="11">
                  <c:v>1.62</c:v>
                </c:pt>
                <c:pt idx="12">
                  <c:v>1.44</c:v>
                </c:pt>
                <c:pt idx="13">
                  <c:v>1.91</c:v>
                </c:pt>
                <c:pt idx="14">
                  <c:v>1.86</c:v>
                </c:pt>
              </c:numCache>
            </c:numRef>
          </c:val>
          <c:smooth val="0"/>
        </c:ser>
        <c:ser>
          <c:idx val="2"/>
          <c:order val="2"/>
          <c:tx>
            <c:strRef>
              <c:f>'MSI E&amp;E Scores, 2001 - 2016'!$L$421</c:f>
              <c:strCache>
                <c:ptCount val="1"/>
                <c:pt idx="0">
                  <c:v>Obj. 3</c:v>
                </c:pt>
              </c:strCache>
            </c:strRef>
          </c:tx>
          <c:spPr>
            <a:ln w="28575" cap="rnd">
              <a:solidFill>
                <a:srgbClr val="A32F22"/>
              </a:solidFill>
              <a:round/>
            </a:ln>
            <a:effectLst/>
          </c:spPr>
          <c:marker>
            <c:symbol val="circle"/>
            <c:size val="5"/>
            <c:spPr>
              <a:solidFill>
                <a:srgbClr val="A32F22"/>
              </a:solidFill>
              <a:ln w="9525">
                <a:noFill/>
              </a:ln>
              <a:effectLst/>
            </c:spPr>
          </c:marker>
          <c:dLbls>
            <c:dLbl>
              <c:idx val="0"/>
              <c:layout>
                <c:manualLayout>
                  <c:x val="-4.3165467625899283E-2"/>
                  <c:y val="4.52674897119341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8369304556354872E-2"/>
                  <c:y val="-5.34979423868312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3.5971223021582732E-2"/>
                  <c:y val="7.4074074074074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2001 - 2016'!$L$422:$L$436</c:f>
              <c:numCache>
                <c:formatCode>0.00</c:formatCode>
                <c:ptCount val="15"/>
                <c:pt idx="0">
                  <c:v>1.4635714285714285</c:v>
                </c:pt>
                <c:pt idx="1">
                  <c:v>1.21</c:v>
                </c:pt>
                <c:pt idx="2">
                  <c:v>1.6</c:v>
                </c:pt>
                <c:pt idx="3">
                  <c:v>1.81</c:v>
                </c:pt>
                <c:pt idx="4">
                  <c:v>2.2000000000000002</c:v>
                </c:pt>
                <c:pt idx="5">
                  <c:v>2.34</c:v>
                </c:pt>
                <c:pt idx="6">
                  <c:v>2.16</c:v>
                </c:pt>
                <c:pt idx="7">
                  <c:v>2.1800000000000002</c:v>
                </c:pt>
                <c:pt idx="8">
                  <c:v>1.89</c:v>
                </c:pt>
                <c:pt idx="9">
                  <c:v>2.04</c:v>
                </c:pt>
                <c:pt idx="10">
                  <c:v>1.86</c:v>
                </c:pt>
                <c:pt idx="11">
                  <c:v>1.75</c:v>
                </c:pt>
                <c:pt idx="12">
                  <c:v>1.62</c:v>
                </c:pt>
                <c:pt idx="13">
                  <c:v>2.0099999999999998</c:v>
                </c:pt>
                <c:pt idx="14">
                  <c:v>2.11</c:v>
                </c:pt>
              </c:numCache>
            </c:numRef>
          </c:val>
          <c:smooth val="0"/>
        </c:ser>
        <c:dLbls>
          <c:showLegendKey val="0"/>
          <c:showVal val="0"/>
          <c:showCatName val="0"/>
          <c:showSerName val="0"/>
          <c:showPercent val="0"/>
          <c:showBubbleSize val="0"/>
        </c:dLbls>
        <c:marker val="1"/>
        <c:smooth val="0"/>
        <c:axId val="9032504"/>
        <c:axId val="9032896"/>
      </c:lineChart>
      <c:catAx>
        <c:axId val="903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032896"/>
        <c:crosses val="autoZero"/>
        <c:auto val="1"/>
        <c:lblAlgn val="ctr"/>
        <c:lblOffset val="100"/>
        <c:noMultiLvlLbl val="0"/>
      </c:catAx>
      <c:valAx>
        <c:axId val="9032896"/>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Score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9032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1024754999151"/>
          <c:y val="4.5267489711934158E-2"/>
          <c:w val="0.84891085556751444"/>
          <c:h val="0.74625676420077103"/>
        </c:manualLayout>
      </c:layout>
      <c:lineChart>
        <c:grouping val="standard"/>
        <c:varyColors val="0"/>
        <c:ser>
          <c:idx val="0"/>
          <c:order val="0"/>
          <c:tx>
            <c:strRef>
              <c:f>'MSI E&amp;E Scores, 2001 - 2016'!$J$421</c:f>
              <c:strCache>
                <c:ptCount val="1"/>
                <c:pt idx="0">
                  <c:v>Obj. 1</c:v>
                </c:pt>
              </c:strCache>
            </c:strRef>
          </c:tx>
          <c:spPr>
            <a:ln w="28575" cap="rnd">
              <a:solidFill>
                <a:srgbClr val="31878F"/>
              </a:solidFill>
              <a:round/>
            </a:ln>
            <a:effectLst/>
          </c:spPr>
          <c:marker>
            <c:symbol val="circle"/>
            <c:size val="5"/>
            <c:spPr>
              <a:solidFill>
                <a:srgbClr val="31878F"/>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2001 - 2016'!$J$422:$J$436</c:f>
              <c:numCache>
                <c:formatCode>0.00</c:formatCode>
                <c:ptCount val="15"/>
                <c:pt idx="0">
                  <c:v>1.6216666666666666</c:v>
                </c:pt>
                <c:pt idx="1">
                  <c:v>1.46</c:v>
                </c:pt>
                <c:pt idx="2">
                  <c:v>1.7</c:v>
                </c:pt>
                <c:pt idx="3">
                  <c:v>2.08</c:v>
                </c:pt>
                <c:pt idx="4">
                  <c:v>2.37</c:v>
                </c:pt>
                <c:pt idx="5">
                  <c:v>2.25</c:v>
                </c:pt>
                <c:pt idx="6">
                  <c:v>1.93</c:v>
                </c:pt>
                <c:pt idx="7">
                  <c:v>2.02</c:v>
                </c:pt>
                <c:pt idx="8">
                  <c:v>2</c:v>
                </c:pt>
                <c:pt idx="9">
                  <c:v>1.84</c:v>
                </c:pt>
                <c:pt idx="10">
                  <c:v>1.79</c:v>
                </c:pt>
                <c:pt idx="11">
                  <c:v>1.74</c:v>
                </c:pt>
                <c:pt idx="12">
                  <c:v>1.66</c:v>
                </c:pt>
                <c:pt idx="13">
                  <c:v>2.09</c:v>
                </c:pt>
                <c:pt idx="14">
                  <c:v>2.33</c:v>
                </c:pt>
              </c:numCache>
            </c:numRef>
          </c:val>
          <c:smooth val="0"/>
        </c:ser>
        <c:ser>
          <c:idx val="1"/>
          <c:order val="1"/>
          <c:tx>
            <c:strRef>
              <c:f>'MSI E&amp;E Scores, 2001 - 2016'!$K$421</c:f>
              <c:strCache>
                <c:ptCount val="1"/>
                <c:pt idx="0">
                  <c:v>Obj. 2</c:v>
                </c:pt>
              </c:strCache>
            </c:strRef>
          </c:tx>
          <c:spPr>
            <a:ln w="28575" cap="rnd">
              <a:solidFill>
                <a:srgbClr val="969461"/>
              </a:solidFill>
              <a:round/>
            </a:ln>
            <a:effectLst/>
          </c:spPr>
          <c:marker>
            <c:symbol val="circle"/>
            <c:size val="5"/>
            <c:spPr>
              <a:solidFill>
                <a:srgbClr val="969461"/>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2001 - 2016'!$K$422:$K$436</c:f>
              <c:numCache>
                <c:formatCode>0.00</c:formatCode>
                <c:ptCount val="15"/>
                <c:pt idx="0">
                  <c:v>0.89500000000000002</c:v>
                </c:pt>
                <c:pt idx="1">
                  <c:v>1.01</c:v>
                </c:pt>
                <c:pt idx="2">
                  <c:v>1.25</c:v>
                </c:pt>
                <c:pt idx="3">
                  <c:v>1.52</c:v>
                </c:pt>
                <c:pt idx="4">
                  <c:v>1.99</c:v>
                </c:pt>
                <c:pt idx="5">
                  <c:v>2.06</c:v>
                </c:pt>
                <c:pt idx="6">
                  <c:v>1.66</c:v>
                </c:pt>
                <c:pt idx="7">
                  <c:v>1.77</c:v>
                </c:pt>
                <c:pt idx="8">
                  <c:v>1.96</c:v>
                </c:pt>
                <c:pt idx="9">
                  <c:v>1.75</c:v>
                </c:pt>
                <c:pt idx="10">
                  <c:v>1.63</c:v>
                </c:pt>
                <c:pt idx="11">
                  <c:v>1.62</c:v>
                </c:pt>
                <c:pt idx="12">
                  <c:v>1.44</c:v>
                </c:pt>
                <c:pt idx="13">
                  <c:v>1.91</c:v>
                </c:pt>
                <c:pt idx="14">
                  <c:v>1.86</c:v>
                </c:pt>
              </c:numCache>
            </c:numRef>
          </c:val>
          <c:smooth val="0"/>
        </c:ser>
        <c:ser>
          <c:idx val="2"/>
          <c:order val="2"/>
          <c:tx>
            <c:strRef>
              <c:f>'MSI E&amp;E Scores, 2001 - 2016'!$L$421</c:f>
              <c:strCache>
                <c:ptCount val="1"/>
                <c:pt idx="0">
                  <c:v>Obj. 3</c:v>
                </c:pt>
              </c:strCache>
            </c:strRef>
          </c:tx>
          <c:spPr>
            <a:ln w="28575" cap="rnd">
              <a:solidFill>
                <a:srgbClr val="A32F22"/>
              </a:solidFill>
              <a:round/>
            </a:ln>
            <a:effectLst/>
          </c:spPr>
          <c:marker>
            <c:symbol val="circle"/>
            <c:size val="5"/>
            <c:spPr>
              <a:solidFill>
                <a:srgbClr val="A32F22"/>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2001 - 2016'!$L$422:$L$436</c:f>
              <c:numCache>
                <c:formatCode>0.00</c:formatCode>
                <c:ptCount val="15"/>
                <c:pt idx="0">
                  <c:v>1.4635714285714285</c:v>
                </c:pt>
                <c:pt idx="1">
                  <c:v>1.21</c:v>
                </c:pt>
                <c:pt idx="2">
                  <c:v>1.6</c:v>
                </c:pt>
                <c:pt idx="3">
                  <c:v>1.81</c:v>
                </c:pt>
                <c:pt idx="4">
                  <c:v>2.2000000000000002</c:v>
                </c:pt>
                <c:pt idx="5">
                  <c:v>2.34</c:v>
                </c:pt>
                <c:pt idx="6">
                  <c:v>2.16</c:v>
                </c:pt>
                <c:pt idx="7">
                  <c:v>2.1800000000000002</c:v>
                </c:pt>
                <c:pt idx="8">
                  <c:v>1.89</c:v>
                </c:pt>
                <c:pt idx="9">
                  <c:v>2.04</c:v>
                </c:pt>
                <c:pt idx="10">
                  <c:v>1.86</c:v>
                </c:pt>
                <c:pt idx="11">
                  <c:v>1.75</c:v>
                </c:pt>
                <c:pt idx="12">
                  <c:v>1.62</c:v>
                </c:pt>
                <c:pt idx="13">
                  <c:v>2.0099999999999998</c:v>
                </c:pt>
                <c:pt idx="14">
                  <c:v>2.11</c:v>
                </c:pt>
              </c:numCache>
            </c:numRef>
          </c:val>
          <c:smooth val="0"/>
        </c:ser>
        <c:ser>
          <c:idx val="3"/>
          <c:order val="3"/>
          <c:tx>
            <c:strRef>
              <c:f>'MSI E&amp;E Scores, 2001 - 2016'!$M$421</c:f>
              <c:strCache>
                <c:ptCount val="1"/>
                <c:pt idx="0">
                  <c:v>Obj. 4</c:v>
                </c:pt>
              </c:strCache>
            </c:strRef>
          </c:tx>
          <c:spPr>
            <a:ln w="28575" cap="rnd">
              <a:solidFill>
                <a:srgbClr val="724238"/>
              </a:solidFill>
              <a:round/>
            </a:ln>
            <a:effectLst/>
          </c:spPr>
          <c:marker>
            <c:symbol val="circle"/>
            <c:size val="5"/>
            <c:spPr>
              <a:solidFill>
                <a:srgbClr val="724238"/>
              </a:solidFill>
              <a:ln w="9525">
                <a:noFill/>
              </a:ln>
              <a:effectLst/>
            </c:spPr>
          </c:marker>
          <c:dLbls>
            <c:dLbl>
              <c:idx val="0"/>
              <c:layout>
                <c:manualLayout>
                  <c:x val="-3.3573141486810551E-2"/>
                  <c:y val="-7.4074074074074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3.5971223021582732E-2"/>
                  <c:y val="-5.34979423868313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7"/>
              <c:layout>
                <c:manualLayout>
                  <c:x val="-3.5971223021582732E-2"/>
                  <c:y val="-5.34979423868312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layout>
                <c:manualLayout>
                  <c:x val="-3.8369304556354913E-2"/>
                  <c:y val="4.93827160493826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2001 - 2016'!$M$422:$M$436</c:f>
              <c:numCache>
                <c:formatCode>0.00</c:formatCode>
                <c:ptCount val="15"/>
                <c:pt idx="0">
                  <c:v>1.5085714285714285</c:v>
                </c:pt>
                <c:pt idx="1">
                  <c:v>1.5</c:v>
                </c:pt>
                <c:pt idx="2">
                  <c:v>1.99</c:v>
                </c:pt>
                <c:pt idx="3">
                  <c:v>2.2400000000000002</c:v>
                </c:pt>
                <c:pt idx="4">
                  <c:v>2.2599999999999998</c:v>
                </c:pt>
                <c:pt idx="5">
                  <c:v>2.83</c:v>
                </c:pt>
                <c:pt idx="6">
                  <c:v>2.15</c:v>
                </c:pt>
                <c:pt idx="7">
                  <c:v>2.4300000000000002</c:v>
                </c:pt>
                <c:pt idx="8">
                  <c:v>2.11</c:v>
                </c:pt>
                <c:pt idx="9">
                  <c:v>1.97</c:v>
                </c:pt>
                <c:pt idx="10">
                  <c:v>1.71</c:v>
                </c:pt>
                <c:pt idx="11">
                  <c:v>1.52</c:v>
                </c:pt>
                <c:pt idx="12">
                  <c:v>1.4</c:v>
                </c:pt>
                <c:pt idx="13">
                  <c:v>1.39</c:v>
                </c:pt>
                <c:pt idx="14">
                  <c:v>1.57</c:v>
                </c:pt>
              </c:numCache>
            </c:numRef>
          </c:val>
          <c:smooth val="0"/>
        </c:ser>
        <c:dLbls>
          <c:showLegendKey val="0"/>
          <c:showVal val="0"/>
          <c:showCatName val="0"/>
          <c:showSerName val="0"/>
          <c:showPercent val="0"/>
          <c:showBubbleSize val="0"/>
        </c:dLbls>
        <c:marker val="1"/>
        <c:smooth val="0"/>
        <c:axId val="101846512"/>
        <c:axId val="101846904"/>
      </c:lineChart>
      <c:catAx>
        <c:axId val="10184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01846904"/>
        <c:crosses val="autoZero"/>
        <c:auto val="1"/>
        <c:lblAlgn val="ctr"/>
        <c:lblOffset val="100"/>
        <c:noMultiLvlLbl val="0"/>
      </c:catAx>
      <c:valAx>
        <c:axId val="101846904"/>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Score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101846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1024754999151"/>
          <c:y val="4.5267489711934158E-2"/>
          <c:w val="0.84891085556751444"/>
          <c:h val="0.73802631152587406"/>
        </c:manualLayout>
      </c:layout>
      <c:lineChart>
        <c:grouping val="standard"/>
        <c:varyColors val="0"/>
        <c:ser>
          <c:idx val="0"/>
          <c:order val="0"/>
          <c:tx>
            <c:strRef>
              <c:f>'MSI E&amp;E Scores, 2001 - 2016'!$J$421</c:f>
              <c:strCache>
                <c:ptCount val="1"/>
                <c:pt idx="0">
                  <c:v>Obj. 1</c:v>
                </c:pt>
              </c:strCache>
            </c:strRef>
          </c:tx>
          <c:spPr>
            <a:ln w="28575" cap="rnd">
              <a:solidFill>
                <a:srgbClr val="31878F"/>
              </a:solidFill>
              <a:round/>
            </a:ln>
            <a:effectLst/>
          </c:spPr>
          <c:marker>
            <c:symbol val="circle"/>
            <c:size val="5"/>
            <c:spPr>
              <a:solidFill>
                <a:srgbClr val="31878F"/>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2001 - 2016'!$J$422:$J$436</c:f>
              <c:numCache>
                <c:formatCode>0.00</c:formatCode>
                <c:ptCount val="15"/>
                <c:pt idx="0">
                  <c:v>1.6216666666666666</c:v>
                </c:pt>
                <c:pt idx="1">
                  <c:v>1.46</c:v>
                </c:pt>
                <c:pt idx="2">
                  <c:v>1.7</c:v>
                </c:pt>
                <c:pt idx="3">
                  <c:v>2.08</c:v>
                </c:pt>
                <c:pt idx="4">
                  <c:v>2.37</c:v>
                </c:pt>
                <c:pt idx="5">
                  <c:v>2.25</c:v>
                </c:pt>
                <c:pt idx="6">
                  <c:v>1.93</c:v>
                </c:pt>
                <c:pt idx="7">
                  <c:v>2.02</c:v>
                </c:pt>
                <c:pt idx="8">
                  <c:v>2</c:v>
                </c:pt>
                <c:pt idx="9">
                  <c:v>1.84</c:v>
                </c:pt>
                <c:pt idx="10">
                  <c:v>1.79</c:v>
                </c:pt>
                <c:pt idx="11">
                  <c:v>1.74</c:v>
                </c:pt>
                <c:pt idx="12">
                  <c:v>1.66</c:v>
                </c:pt>
                <c:pt idx="13">
                  <c:v>2.09</c:v>
                </c:pt>
                <c:pt idx="14">
                  <c:v>2.33</c:v>
                </c:pt>
              </c:numCache>
            </c:numRef>
          </c:val>
          <c:smooth val="0"/>
        </c:ser>
        <c:ser>
          <c:idx val="1"/>
          <c:order val="1"/>
          <c:tx>
            <c:strRef>
              <c:f>'MSI E&amp;E Scores, 2001 - 2016'!$K$421</c:f>
              <c:strCache>
                <c:ptCount val="1"/>
                <c:pt idx="0">
                  <c:v>Obj. 2</c:v>
                </c:pt>
              </c:strCache>
            </c:strRef>
          </c:tx>
          <c:spPr>
            <a:ln w="28575" cap="rnd">
              <a:solidFill>
                <a:srgbClr val="969461"/>
              </a:solidFill>
              <a:round/>
            </a:ln>
            <a:effectLst/>
          </c:spPr>
          <c:marker>
            <c:symbol val="circle"/>
            <c:size val="5"/>
            <c:spPr>
              <a:solidFill>
                <a:srgbClr val="969461"/>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2001 - 2016'!$K$422:$K$436</c:f>
              <c:numCache>
                <c:formatCode>0.00</c:formatCode>
                <c:ptCount val="15"/>
                <c:pt idx="0">
                  <c:v>0.89500000000000002</c:v>
                </c:pt>
                <c:pt idx="1">
                  <c:v>1.01</c:v>
                </c:pt>
                <c:pt idx="2">
                  <c:v>1.25</c:v>
                </c:pt>
                <c:pt idx="3">
                  <c:v>1.52</c:v>
                </c:pt>
                <c:pt idx="4">
                  <c:v>1.99</c:v>
                </c:pt>
                <c:pt idx="5">
                  <c:v>2.06</c:v>
                </c:pt>
                <c:pt idx="6">
                  <c:v>1.66</c:v>
                </c:pt>
                <c:pt idx="7">
                  <c:v>1.77</c:v>
                </c:pt>
                <c:pt idx="8">
                  <c:v>1.96</c:v>
                </c:pt>
                <c:pt idx="9">
                  <c:v>1.75</c:v>
                </c:pt>
                <c:pt idx="10">
                  <c:v>1.63</c:v>
                </c:pt>
                <c:pt idx="11">
                  <c:v>1.62</c:v>
                </c:pt>
                <c:pt idx="12">
                  <c:v>1.44</c:v>
                </c:pt>
                <c:pt idx="13">
                  <c:v>1.91</c:v>
                </c:pt>
                <c:pt idx="14">
                  <c:v>1.86</c:v>
                </c:pt>
              </c:numCache>
            </c:numRef>
          </c:val>
          <c:smooth val="0"/>
        </c:ser>
        <c:ser>
          <c:idx val="2"/>
          <c:order val="2"/>
          <c:tx>
            <c:strRef>
              <c:f>'MSI E&amp;E Scores, 2001 - 2016'!$L$421</c:f>
              <c:strCache>
                <c:ptCount val="1"/>
                <c:pt idx="0">
                  <c:v>Obj. 3</c:v>
                </c:pt>
              </c:strCache>
            </c:strRef>
          </c:tx>
          <c:spPr>
            <a:ln w="28575" cap="rnd">
              <a:solidFill>
                <a:srgbClr val="A32F22"/>
              </a:solidFill>
              <a:round/>
            </a:ln>
            <a:effectLst/>
          </c:spPr>
          <c:marker>
            <c:symbol val="circle"/>
            <c:size val="5"/>
            <c:spPr>
              <a:solidFill>
                <a:srgbClr val="A32F22"/>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2001 - 2016'!$L$422:$L$436</c:f>
              <c:numCache>
                <c:formatCode>0.00</c:formatCode>
                <c:ptCount val="15"/>
                <c:pt idx="0">
                  <c:v>1.4635714285714285</c:v>
                </c:pt>
                <c:pt idx="1">
                  <c:v>1.21</c:v>
                </c:pt>
                <c:pt idx="2">
                  <c:v>1.6</c:v>
                </c:pt>
                <c:pt idx="3">
                  <c:v>1.81</c:v>
                </c:pt>
                <c:pt idx="4">
                  <c:v>2.2000000000000002</c:v>
                </c:pt>
                <c:pt idx="5">
                  <c:v>2.34</c:v>
                </c:pt>
                <c:pt idx="6">
                  <c:v>2.16</c:v>
                </c:pt>
                <c:pt idx="7">
                  <c:v>2.1800000000000002</c:v>
                </c:pt>
                <c:pt idx="8">
                  <c:v>1.89</c:v>
                </c:pt>
                <c:pt idx="9">
                  <c:v>2.04</c:v>
                </c:pt>
                <c:pt idx="10">
                  <c:v>1.86</c:v>
                </c:pt>
                <c:pt idx="11">
                  <c:v>1.75</c:v>
                </c:pt>
                <c:pt idx="12">
                  <c:v>1.62</c:v>
                </c:pt>
                <c:pt idx="13">
                  <c:v>2.0099999999999998</c:v>
                </c:pt>
                <c:pt idx="14">
                  <c:v>2.11</c:v>
                </c:pt>
              </c:numCache>
            </c:numRef>
          </c:val>
          <c:smooth val="0"/>
        </c:ser>
        <c:ser>
          <c:idx val="3"/>
          <c:order val="3"/>
          <c:tx>
            <c:strRef>
              <c:f>'MSI E&amp;E Scores, 2001 - 2016'!$M$421</c:f>
              <c:strCache>
                <c:ptCount val="1"/>
                <c:pt idx="0">
                  <c:v>Obj. 4</c:v>
                </c:pt>
              </c:strCache>
            </c:strRef>
          </c:tx>
          <c:spPr>
            <a:ln w="28575" cap="rnd">
              <a:solidFill>
                <a:srgbClr val="724238"/>
              </a:solidFill>
              <a:round/>
            </a:ln>
            <a:effectLst/>
          </c:spPr>
          <c:marker>
            <c:symbol val="circle"/>
            <c:size val="5"/>
            <c:spPr>
              <a:solidFill>
                <a:srgbClr val="724238"/>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2001 - 2016'!$M$422:$M$436</c:f>
              <c:numCache>
                <c:formatCode>0.00</c:formatCode>
                <c:ptCount val="15"/>
                <c:pt idx="0">
                  <c:v>1.5085714285714285</c:v>
                </c:pt>
                <c:pt idx="1">
                  <c:v>1.5</c:v>
                </c:pt>
                <c:pt idx="2">
                  <c:v>1.99</c:v>
                </c:pt>
                <c:pt idx="3">
                  <c:v>2.2400000000000002</c:v>
                </c:pt>
                <c:pt idx="4">
                  <c:v>2.2599999999999998</c:v>
                </c:pt>
                <c:pt idx="5">
                  <c:v>2.83</c:v>
                </c:pt>
                <c:pt idx="6">
                  <c:v>2.15</c:v>
                </c:pt>
                <c:pt idx="7">
                  <c:v>2.4300000000000002</c:v>
                </c:pt>
                <c:pt idx="8">
                  <c:v>2.11</c:v>
                </c:pt>
                <c:pt idx="9">
                  <c:v>1.97</c:v>
                </c:pt>
                <c:pt idx="10">
                  <c:v>1.71</c:v>
                </c:pt>
                <c:pt idx="11">
                  <c:v>1.52</c:v>
                </c:pt>
                <c:pt idx="12">
                  <c:v>1.4</c:v>
                </c:pt>
                <c:pt idx="13">
                  <c:v>1.39</c:v>
                </c:pt>
                <c:pt idx="14">
                  <c:v>1.57</c:v>
                </c:pt>
              </c:numCache>
            </c:numRef>
          </c:val>
          <c:smooth val="0"/>
        </c:ser>
        <c:ser>
          <c:idx val="4"/>
          <c:order val="4"/>
          <c:tx>
            <c:strRef>
              <c:f>'MSI E&amp;E Scores, 2001 - 2016'!$N$421</c:f>
              <c:strCache>
                <c:ptCount val="1"/>
                <c:pt idx="0">
                  <c:v>Obj. 5</c:v>
                </c:pt>
              </c:strCache>
            </c:strRef>
          </c:tx>
          <c:spPr>
            <a:ln w="28575" cap="rnd">
              <a:solidFill>
                <a:srgbClr val="E28E26"/>
              </a:solidFill>
              <a:round/>
            </a:ln>
            <a:effectLst/>
          </c:spPr>
          <c:marker>
            <c:symbol val="circle"/>
            <c:size val="5"/>
            <c:spPr>
              <a:solidFill>
                <a:srgbClr val="E28E26"/>
              </a:solidFill>
              <a:ln w="9525">
                <a:noFill/>
              </a:ln>
              <a:effectLst/>
            </c:spPr>
          </c:marker>
          <c:dLbls>
            <c:dLbl>
              <c:idx val="0"/>
              <c:layout>
                <c:manualLayout>
                  <c:x val="-3.5971223021582732E-2"/>
                  <c:y val="-9.05349794238683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4.5563549160671464E-2"/>
                  <c:y val="-0.148148148148148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layout>
                <c:manualLayout>
                  <c:x val="-4.3165467625899366E-2"/>
                  <c:y val="-7.4074074074074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2001 - 2016'!$N$422:$N$436</c:f>
              <c:numCache>
                <c:formatCode>0.00</c:formatCode>
                <c:ptCount val="15"/>
                <c:pt idx="0">
                  <c:v>1.37</c:v>
                </c:pt>
                <c:pt idx="1">
                  <c:v>1.59</c:v>
                </c:pt>
                <c:pt idx="2">
                  <c:v>1.9</c:v>
                </c:pt>
                <c:pt idx="3">
                  <c:v>2.17</c:v>
                </c:pt>
                <c:pt idx="4">
                  <c:v>2.2999999999999998</c:v>
                </c:pt>
                <c:pt idx="5">
                  <c:v>2.37</c:v>
                </c:pt>
                <c:pt idx="6">
                  <c:v>2.09</c:v>
                </c:pt>
                <c:pt idx="7">
                  <c:v>2.3199999999999998</c:v>
                </c:pt>
                <c:pt idx="8">
                  <c:v>2.2799999999999998</c:v>
                </c:pt>
                <c:pt idx="9">
                  <c:v>2.2000000000000002</c:v>
                </c:pt>
                <c:pt idx="10">
                  <c:v>2.09</c:v>
                </c:pt>
                <c:pt idx="11">
                  <c:v>1.98</c:v>
                </c:pt>
                <c:pt idx="12">
                  <c:v>2.11</c:v>
                </c:pt>
                <c:pt idx="13">
                  <c:v>2.2400000000000002</c:v>
                </c:pt>
                <c:pt idx="14">
                  <c:v>2.3199999999999998</c:v>
                </c:pt>
              </c:numCache>
            </c:numRef>
          </c:val>
          <c:smooth val="0"/>
        </c:ser>
        <c:dLbls>
          <c:showLegendKey val="0"/>
          <c:showVal val="0"/>
          <c:showCatName val="0"/>
          <c:showSerName val="0"/>
          <c:showPercent val="0"/>
          <c:showBubbleSize val="0"/>
        </c:dLbls>
        <c:marker val="1"/>
        <c:smooth val="0"/>
        <c:axId val="449484280"/>
        <c:axId val="449484672"/>
      </c:lineChart>
      <c:catAx>
        <c:axId val="44948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449484672"/>
        <c:crosses val="autoZero"/>
        <c:auto val="1"/>
        <c:lblAlgn val="ctr"/>
        <c:lblOffset val="100"/>
        <c:noMultiLvlLbl val="0"/>
      </c:catAx>
      <c:valAx>
        <c:axId val="449484672"/>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Score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449484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1024754999151"/>
          <c:y val="4.5267489711934158E-2"/>
          <c:w val="0.84891085556751444"/>
          <c:h val="0.73802631152587406"/>
        </c:manualLayout>
      </c:layout>
      <c:lineChart>
        <c:grouping val="standard"/>
        <c:varyColors val="0"/>
        <c:ser>
          <c:idx val="0"/>
          <c:order val="0"/>
          <c:tx>
            <c:strRef>
              <c:f>'MSI E&amp;E Scores, 2001 - 2016'!$J$421</c:f>
              <c:strCache>
                <c:ptCount val="1"/>
                <c:pt idx="0">
                  <c:v>Obj. 1</c:v>
                </c:pt>
              </c:strCache>
            </c:strRef>
          </c:tx>
          <c:spPr>
            <a:ln w="28575" cap="rnd">
              <a:solidFill>
                <a:srgbClr val="31878F"/>
              </a:solidFill>
              <a:round/>
            </a:ln>
            <a:effectLst/>
          </c:spPr>
          <c:marker>
            <c:symbol val="circle"/>
            <c:size val="5"/>
            <c:spPr>
              <a:solidFill>
                <a:srgbClr val="31878F"/>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2001 - 2016'!$J$422:$J$436</c:f>
              <c:numCache>
                <c:formatCode>0.00</c:formatCode>
                <c:ptCount val="15"/>
                <c:pt idx="0">
                  <c:v>1.6216666666666666</c:v>
                </c:pt>
                <c:pt idx="1">
                  <c:v>1.46</c:v>
                </c:pt>
                <c:pt idx="2">
                  <c:v>1.7</c:v>
                </c:pt>
                <c:pt idx="3">
                  <c:v>2.08</c:v>
                </c:pt>
                <c:pt idx="4">
                  <c:v>2.37</c:v>
                </c:pt>
                <c:pt idx="5">
                  <c:v>2.25</c:v>
                </c:pt>
                <c:pt idx="6">
                  <c:v>1.93</c:v>
                </c:pt>
                <c:pt idx="7">
                  <c:v>2.02</c:v>
                </c:pt>
                <c:pt idx="8">
                  <c:v>2</c:v>
                </c:pt>
                <c:pt idx="9">
                  <c:v>1.84</c:v>
                </c:pt>
                <c:pt idx="10">
                  <c:v>1.79</c:v>
                </c:pt>
                <c:pt idx="11">
                  <c:v>1.74</c:v>
                </c:pt>
                <c:pt idx="12">
                  <c:v>1.66</c:v>
                </c:pt>
                <c:pt idx="13">
                  <c:v>2.09</c:v>
                </c:pt>
                <c:pt idx="14">
                  <c:v>2.33</c:v>
                </c:pt>
              </c:numCache>
            </c:numRef>
          </c:val>
          <c:smooth val="0"/>
        </c:ser>
        <c:ser>
          <c:idx val="1"/>
          <c:order val="1"/>
          <c:tx>
            <c:strRef>
              <c:f>'MSI E&amp;E Scores, 2001 - 2016'!$K$421</c:f>
              <c:strCache>
                <c:ptCount val="1"/>
                <c:pt idx="0">
                  <c:v>Obj. 2</c:v>
                </c:pt>
              </c:strCache>
            </c:strRef>
          </c:tx>
          <c:spPr>
            <a:ln w="28575" cap="rnd">
              <a:solidFill>
                <a:srgbClr val="969461"/>
              </a:solidFill>
              <a:round/>
            </a:ln>
            <a:effectLst/>
          </c:spPr>
          <c:marker>
            <c:symbol val="circle"/>
            <c:size val="5"/>
            <c:spPr>
              <a:solidFill>
                <a:srgbClr val="969461"/>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2001 - 2016'!$K$422:$K$436</c:f>
              <c:numCache>
                <c:formatCode>0.00</c:formatCode>
                <c:ptCount val="15"/>
                <c:pt idx="0">
                  <c:v>0.89500000000000002</c:v>
                </c:pt>
                <c:pt idx="1">
                  <c:v>1.01</c:v>
                </c:pt>
                <c:pt idx="2">
                  <c:v>1.25</c:v>
                </c:pt>
                <c:pt idx="3">
                  <c:v>1.52</c:v>
                </c:pt>
                <c:pt idx="4">
                  <c:v>1.99</c:v>
                </c:pt>
                <c:pt idx="5">
                  <c:v>2.06</c:v>
                </c:pt>
                <c:pt idx="6">
                  <c:v>1.66</c:v>
                </c:pt>
                <c:pt idx="7">
                  <c:v>1.77</c:v>
                </c:pt>
                <c:pt idx="8">
                  <c:v>1.96</c:v>
                </c:pt>
                <c:pt idx="9">
                  <c:v>1.75</c:v>
                </c:pt>
                <c:pt idx="10">
                  <c:v>1.63</c:v>
                </c:pt>
                <c:pt idx="11">
                  <c:v>1.62</c:v>
                </c:pt>
                <c:pt idx="12">
                  <c:v>1.44</c:v>
                </c:pt>
                <c:pt idx="13">
                  <c:v>1.91</c:v>
                </c:pt>
                <c:pt idx="14">
                  <c:v>1.86</c:v>
                </c:pt>
              </c:numCache>
            </c:numRef>
          </c:val>
          <c:smooth val="0"/>
        </c:ser>
        <c:ser>
          <c:idx val="2"/>
          <c:order val="2"/>
          <c:tx>
            <c:strRef>
              <c:f>'MSI E&amp;E Scores, 2001 - 2016'!$L$421</c:f>
              <c:strCache>
                <c:ptCount val="1"/>
                <c:pt idx="0">
                  <c:v>Obj. 3</c:v>
                </c:pt>
              </c:strCache>
            </c:strRef>
          </c:tx>
          <c:spPr>
            <a:ln w="28575" cap="rnd">
              <a:solidFill>
                <a:srgbClr val="A32F22"/>
              </a:solidFill>
              <a:round/>
            </a:ln>
            <a:effectLst/>
          </c:spPr>
          <c:marker>
            <c:symbol val="circle"/>
            <c:size val="5"/>
            <c:spPr>
              <a:solidFill>
                <a:srgbClr val="A32F22"/>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2001 - 2016'!$L$422:$L$436</c:f>
              <c:numCache>
                <c:formatCode>0.00</c:formatCode>
                <c:ptCount val="15"/>
                <c:pt idx="0">
                  <c:v>1.4635714285714285</c:v>
                </c:pt>
                <c:pt idx="1">
                  <c:v>1.21</c:v>
                </c:pt>
                <c:pt idx="2">
                  <c:v>1.6</c:v>
                </c:pt>
                <c:pt idx="3">
                  <c:v>1.81</c:v>
                </c:pt>
                <c:pt idx="4">
                  <c:v>2.2000000000000002</c:v>
                </c:pt>
                <c:pt idx="5">
                  <c:v>2.34</c:v>
                </c:pt>
                <c:pt idx="6">
                  <c:v>2.16</c:v>
                </c:pt>
                <c:pt idx="7">
                  <c:v>2.1800000000000002</c:v>
                </c:pt>
                <c:pt idx="8">
                  <c:v>1.89</c:v>
                </c:pt>
                <c:pt idx="9">
                  <c:v>2.04</c:v>
                </c:pt>
                <c:pt idx="10">
                  <c:v>1.86</c:v>
                </c:pt>
                <c:pt idx="11">
                  <c:v>1.75</c:v>
                </c:pt>
                <c:pt idx="12">
                  <c:v>1.62</c:v>
                </c:pt>
                <c:pt idx="13">
                  <c:v>2.0099999999999998</c:v>
                </c:pt>
                <c:pt idx="14">
                  <c:v>2.11</c:v>
                </c:pt>
              </c:numCache>
            </c:numRef>
          </c:val>
          <c:smooth val="0"/>
        </c:ser>
        <c:ser>
          <c:idx val="3"/>
          <c:order val="3"/>
          <c:tx>
            <c:strRef>
              <c:f>'MSI E&amp;E Scores, 2001 - 2016'!$M$421</c:f>
              <c:strCache>
                <c:ptCount val="1"/>
                <c:pt idx="0">
                  <c:v>Obj. 4</c:v>
                </c:pt>
              </c:strCache>
            </c:strRef>
          </c:tx>
          <c:spPr>
            <a:ln w="28575" cap="rnd">
              <a:solidFill>
                <a:srgbClr val="724238"/>
              </a:solidFill>
              <a:round/>
            </a:ln>
            <a:effectLst/>
          </c:spPr>
          <c:marker>
            <c:symbol val="circle"/>
            <c:size val="5"/>
            <c:spPr>
              <a:solidFill>
                <a:srgbClr val="724238"/>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2001 - 2016'!$M$422:$M$436</c:f>
              <c:numCache>
                <c:formatCode>0.00</c:formatCode>
                <c:ptCount val="15"/>
                <c:pt idx="0">
                  <c:v>1.5085714285714285</c:v>
                </c:pt>
                <c:pt idx="1">
                  <c:v>1.5</c:v>
                </c:pt>
                <c:pt idx="2">
                  <c:v>1.99</c:v>
                </c:pt>
                <c:pt idx="3">
                  <c:v>2.2400000000000002</c:v>
                </c:pt>
                <c:pt idx="4">
                  <c:v>2.2599999999999998</c:v>
                </c:pt>
                <c:pt idx="5">
                  <c:v>2.83</c:v>
                </c:pt>
                <c:pt idx="6">
                  <c:v>2.15</c:v>
                </c:pt>
                <c:pt idx="7">
                  <c:v>2.4300000000000002</c:v>
                </c:pt>
                <c:pt idx="8">
                  <c:v>2.11</c:v>
                </c:pt>
                <c:pt idx="9">
                  <c:v>1.97</c:v>
                </c:pt>
                <c:pt idx="10">
                  <c:v>1.71</c:v>
                </c:pt>
                <c:pt idx="11">
                  <c:v>1.52</c:v>
                </c:pt>
                <c:pt idx="12">
                  <c:v>1.4</c:v>
                </c:pt>
                <c:pt idx="13">
                  <c:v>1.39</c:v>
                </c:pt>
                <c:pt idx="14">
                  <c:v>1.57</c:v>
                </c:pt>
              </c:numCache>
            </c:numRef>
          </c:val>
          <c:smooth val="0"/>
        </c:ser>
        <c:ser>
          <c:idx val="4"/>
          <c:order val="4"/>
          <c:tx>
            <c:strRef>
              <c:f>'MSI E&amp;E Scores, 2001 - 2016'!$N$421</c:f>
              <c:strCache>
                <c:ptCount val="1"/>
                <c:pt idx="0">
                  <c:v>Obj. 5</c:v>
                </c:pt>
              </c:strCache>
            </c:strRef>
          </c:tx>
          <c:spPr>
            <a:ln w="28575" cap="rnd">
              <a:solidFill>
                <a:srgbClr val="E28E26"/>
              </a:solidFill>
              <a:round/>
            </a:ln>
            <a:effectLst/>
          </c:spPr>
          <c:marker>
            <c:symbol val="circle"/>
            <c:size val="5"/>
            <c:spPr>
              <a:solidFill>
                <a:srgbClr val="E28E26"/>
              </a:solidFill>
              <a:ln w="9525">
                <a:noFill/>
              </a:ln>
              <a:effectLst/>
            </c:spPr>
          </c:marker>
          <c:cat>
            <c:strRef>
              <c:f>'MSI E&amp;E Scores, 2001 - 2016'!$I$422:$I$436</c:f>
              <c:strCache>
                <c:ptCount val="15"/>
                <c:pt idx="0">
                  <c:v>2001</c:v>
                </c:pt>
                <c:pt idx="1">
                  <c:v>2002</c:v>
                </c:pt>
                <c:pt idx="2">
                  <c:v>2003</c:v>
                </c:pt>
                <c:pt idx="3">
                  <c:v>2004</c:v>
                </c:pt>
                <c:pt idx="4">
                  <c:v>2005</c:v>
                </c:pt>
                <c:pt idx="5">
                  <c:v>2006/07</c:v>
                </c:pt>
                <c:pt idx="6">
                  <c:v>2008</c:v>
                </c:pt>
                <c:pt idx="7">
                  <c:v>2009</c:v>
                </c:pt>
                <c:pt idx="8">
                  <c:v>2010</c:v>
                </c:pt>
                <c:pt idx="9">
                  <c:v>2011</c:v>
                </c:pt>
                <c:pt idx="10">
                  <c:v>2012</c:v>
                </c:pt>
                <c:pt idx="11">
                  <c:v>2013</c:v>
                </c:pt>
                <c:pt idx="12">
                  <c:v>2014</c:v>
                </c:pt>
                <c:pt idx="13">
                  <c:v>2015</c:v>
                </c:pt>
                <c:pt idx="14">
                  <c:v>2016</c:v>
                </c:pt>
              </c:strCache>
            </c:strRef>
          </c:cat>
          <c:val>
            <c:numRef>
              <c:f>'MSI E&amp;E Scores, 2001 - 2016'!$N$422:$N$436</c:f>
              <c:numCache>
                <c:formatCode>0.00</c:formatCode>
                <c:ptCount val="15"/>
                <c:pt idx="0">
                  <c:v>1.37</c:v>
                </c:pt>
                <c:pt idx="1">
                  <c:v>1.59</c:v>
                </c:pt>
                <c:pt idx="2">
                  <c:v>1.9</c:v>
                </c:pt>
                <c:pt idx="3">
                  <c:v>2.17</c:v>
                </c:pt>
                <c:pt idx="4">
                  <c:v>2.2999999999999998</c:v>
                </c:pt>
                <c:pt idx="5">
                  <c:v>2.37</c:v>
                </c:pt>
                <c:pt idx="6">
                  <c:v>2.09</c:v>
                </c:pt>
                <c:pt idx="7">
                  <c:v>2.3199999999999998</c:v>
                </c:pt>
                <c:pt idx="8">
                  <c:v>2.2799999999999998</c:v>
                </c:pt>
                <c:pt idx="9">
                  <c:v>2.2000000000000002</c:v>
                </c:pt>
                <c:pt idx="10">
                  <c:v>2.09</c:v>
                </c:pt>
                <c:pt idx="11">
                  <c:v>1.98</c:v>
                </c:pt>
                <c:pt idx="12">
                  <c:v>2.11</c:v>
                </c:pt>
                <c:pt idx="13">
                  <c:v>2.2400000000000002</c:v>
                </c:pt>
                <c:pt idx="14">
                  <c:v>2.3199999999999998</c:v>
                </c:pt>
              </c:numCache>
            </c:numRef>
          </c:val>
          <c:smooth val="0"/>
        </c:ser>
        <c:dLbls>
          <c:showLegendKey val="0"/>
          <c:showVal val="0"/>
          <c:showCatName val="0"/>
          <c:showSerName val="0"/>
          <c:showPercent val="0"/>
          <c:showBubbleSize val="0"/>
        </c:dLbls>
        <c:marker val="1"/>
        <c:smooth val="0"/>
        <c:axId val="326954872"/>
        <c:axId val="560704504"/>
      </c:lineChart>
      <c:catAx>
        <c:axId val="32695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560704504"/>
        <c:crosses val="autoZero"/>
        <c:auto val="1"/>
        <c:lblAlgn val="ctr"/>
        <c:lblOffset val="100"/>
        <c:noMultiLvlLbl val="0"/>
      </c:catAx>
      <c:valAx>
        <c:axId val="560704504"/>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Score</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crossAx val="3269548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77669-BC73-4711-82C1-534DFAC9BABB}" type="doc">
      <dgm:prSet loTypeId="urn:microsoft.com/office/officeart/2005/8/layout/cycle6" loCatId="relationship" qsTypeId="urn:microsoft.com/office/officeart/2005/8/quickstyle/3d5" qsCatId="3D" csTypeId="urn:microsoft.com/office/officeart/2005/8/colors/colorful2" csCatId="colorful" phldr="1"/>
      <dgm:spPr/>
      <dgm:t>
        <a:bodyPr/>
        <a:lstStyle/>
        <a:p>
          <a:endParaRPr lang="en-US"/>
        </a:p>
      </dgm:t>
    </dgm:pt>
    <dgm:pt modelId="{8DD22F11-CE69-4EA6-9684-68DA9F4D7363}">
      <dgm:prSet phldrT="[Text]"/>
      <dgm:spPr>
        <a:solidFill>
          <a:srgbClr val="31878F"/>
        </a:solidFill>
      </dgm:spPr>
      <dgm:t>
        <a:bodyPr/>
        <a:lstStyle/>
        <a:p>
          <a:r>
            <a:rPr lang="en-US" dirty="0" smtClean="0"/>
            <a:t>Free Speech</a:t>
          </a:r>
          <a:endParaRPr lang="en-US" dirty="0"/>
        </a:p>
      </dgm:t>
    </dgm:pt>
    <dgm:pt modelId="{590CA245-DAEA-4D46-B8E7-040A7CD77A8E}" type="parTrans" cxnId="{5633E10B-E7D5-4E63-8A53-562AFAC01120}">
      <dgm:prSet/>
      <dgm:spPr/>
      <dgm:t>
        <a:bodyPr/>
        <a:lstStyle/>
        <a:p>
          <a:endParaRPr lang="en-US"/>
        </a:p>
      </dgm:t>
    </dgm:pt>
    <dgm:pt modelId="{2C6DC14B-8F00-47FB-8C6A-27FB83A82357}" type="sibTrans" cxnId="{5633E10B-E7D5-4E63-8A53-562AFAC01120}">
      <dgm:prSet/>
      <dgm:spPr/>
      <dgm:t>
        <a:bodyPr/>
        <a:lstStyle/>
        <a:p>
          <a:endParaRPr lang="en-US"/>
        </a:p>
      </dgm:t>
    </dgm:pt>
    <dgm:pt modelId="{7FD5B4B7-8C04-4CEF-9216-F74FBFF9FEB5}">
      <dgm:prSet phldrT="[Text]"/>
      <dgm:spPr>
        <a:solidFill>
          <a:srgbClr val="969461"/>
        </a:solidFill>
      </dgm:spPr>
      <dgm:t>
        <a:bodyPr/>
        <a:lstStyle/>
        <a:p>
          <a:r>
            <a:rPr lang="en-US" dirty="0" smtClean="0"/>
            <a:t>Professional Journalism</a:t>
          </a:r>
          <a:endParaRPr lang="en-US" dirty="0"/>
        </a:p>
      </dgm:t>
    </dgm:pt>
    <dgm:pt modelId="{02D4C7A8-5B33-4910-9EE8-57EDFB51FF83}" type="parTrans" cxnId="{084E4F38-B902-4E2C-A35F-BF11026B0C9E}">
      <dgm:prSet/>
      <dgm:spPr/>
      <dgm:t>
        <a:bodyPr/>
        <a:lstStyle/>
        <a:p>
          <a:endParaRPr lang="en-US"/>
        </a:p>
      </dgm:t>
    </dgm:pt>
    <dgm:pt modelId="{1FBB1E96-5A1B-422A-9CE1-54392BA50F41}" type="sibTrans" cxnId="{084E4F38-B902-4E2C-A35F-BF11026B0C9E}">
      <dgm:prSet/>
      <dgm:spPr/>
      <dgm:t>
        <a:bodyPr/>
        <a:lstStyle/>
        <a:p>
          <a:endParaRPr lang="en-US"/>
        </a:p>
      </dgm:t>
    </dgm:pt>
    <dgm:pt modelId="{08442F69-9AAB-44C3-920B-75037B26D09C}">
      <dgm:prSet phldrT="[Text]"/>
      <dgm:spPr>
        <a:solidFill>
          <a:srgbClr val="A32F22"/>
        </a:solidFill>
      </dgm:spPr>
      <dgm:t>
        <a:bodyPr/>
        <a:lstStyle/>
        <a:p>
          <a:r>
            <a:rPr lang="en-US" dirty="0" smtClean="0"/>
            <a:t>Plurality of </a:t>
          </a:r>
          <a:r>
            <a:rPr lang="en-US" dirty="0" smtClean="0"/>
            <a:t>News Sources</a:t>
          </a:r>
          <a:endParaRPr lang="en-US" dirty="0"/>
        </a:p>
      </dgm:t>
    </dgm:pt>
    <dgm:pt modelId="{4A855F76-3F7C-4D47-A86E-25B5634061BE}" type="parTrans" cxnId="{D750B92F-D285-475E-A2A5-8A60C740DF64}">
      <dgm:prSet/>
      <dgm:spPr/>
      <dgm:t>
        <a:bodyPr/>
        <a:lstStyle/>
        <a:p>
          <a:endParaRPr lang="en-US"/>
        </a:p>
      </dgm:t>
    </dgm:pt>
    <dgm:pt modelId="{FBAFDF57-5D1D-4CCC-AC34-FD82A4D1C398}" type="sibTrans" cxnId="{D750B92F-D285-475E-A2A5-8A60C740DF64}">
      <dgm:prSet/>
      <dgm:spPr/>
      <dgm:t>
        <a:bodyPr/>
        <a:lstStyle/>
        <a:p>
          <a:endParaRPr lang="en-US"/>
        </a:p>
      </dgm:t>
    </dgm:pt>
    <dgm:pt modelId="{DB964F87-9B24-4BFD-91A0-03C60B74A5C9}">
      <dgm:prSet phldrT="[Text]"/>
      <dgm:spPr>
        <a:solidFill>
          <a:srgbClr val="724238"/>
        </a:solidFill>
      </dgm:spPr>
      <dgm:t>
        <a:bodyPr/>
        <a:lstStyle/>
        <a:p>
          <a:r>
            <a:rPr lang="en-US" dirty="0" smtClean="0"/>
            <a:t>Business Management</a:t>
          </a:r>
          <a:endParaRPr lang="en-US" dirty="0"/>
        </a:p>
      </dgm:t>
    </dgm:pt>
    <dgm:pt modelId="{39A8A972-7AFE-4EC2-8FE3-6F21DF6D8C1E}" type="parTrans" cxnId="{6EE6E81A-7459-445F-B3AD-162849AF1536}">
      <dgm:prSet/>
      <dgm:spPr/>
      <dgm:t>
        <a:bodyPr/>
        <a:lstStyle/>
        <a:p>
          <a:endParaRPr lang="en-US"/>
        </a:p>
      </dgm:t>
    </dgm:pt>
    <dgm:pt modelId="{B0050DE9-D1DF-4B9E-8BC3-BCB1F9D10EBF}" type="sibTrans" cxnId="{6EE6E81A-7459-445F-B3AD-162849AF1536}">
      <dgm:prSet/>
      <dgm:spPr/>
      <dgm:t>
        <a:bodyPr/>
        <a:lstStyle/>
        <a:p>
          <a:endParaRPr lang="en-US"/>
        </a:p>
      </dgm:t>
    </dgm:pt>
    <dgm:pt modelId="{7C114DFF-74CD-43F0-8359-89E85421312B}">
      <dgm:prSet phldrT="[Text]"/>
      <dgm:spPr>
        <a:solidFill>
          <a:srgbClr val="E28E26"/>
        </a:solidFill>
      </dgm:spPr>
      <dgm:t>
        <a:bodyPr/>
        <a:lstStyle/>
        <a:p>
          <a:r>
            <a:rPr lang="en-US" dirty="0" smtClean="0"/>
            <a:t>Supporting Institutions</a:t>
          </a:r>
          <a:endParaRPr lang="en-US" dirty="0"/>
        </a:p>
      </dgm:t>
    </dgm:pt>
    <dgm:pt modelId="{5ABC7FE8-6DA7-4229-A98B-78798586B07D}" type="parTrans" cxnId="{866FA62D-1540-46A1-9CFB-D9BF6E52E25A}">
      <dgm:prSet/>
      <dgm:spPr/>
      <dgm:t>
        <a:bodyPr/>
        <a:lstStyle/>
        <a:p>
          <a:endParaRPr lang="en-US"/>
        </a:p>
      </dgm:t>
    </dgm:pt>
    <dgm:pt modelId="{8BC44FD0-47C2-4451-8D7B-EB9683710F7B}" type="sibTrans" cxnId="{866FA62D-1540-46A1-9CFB-D9BF6E52E25A}">
      <dgm:prSet/>
      <dgm:spPr/>
      <dgm:t>
        <a:bodyPr/>
        <a:lstStyle/>
        <a:p>
          <a:endParaRPr lang="en-US"/>
        </a:p>
      </dgm:t>
    </dgm:pt>
    <dgm:pt modelId="{79059004-0944-4EC2-B436-E05787641296}" type="pres">
      <dgm:prSet presAssocID="{9F877669-BC73-4711-82C1-534DFAC9BABB}" presName="cycle" presStyleCnt="0">
        <dgm:presLayoutVars>
          <dgm:dir/>
          <dgm:resizeHandles val="exact"/>
        </dgm:presLayoutVars>
      </dgm:prSet>
      <dgm:spPr/>
      <dgm:t>
        <a:bodyPr/>
        <a:lstStyle/>
        <a:p>
          <a:endParaRPr lang="en-US"/>
        </a:p>
      </dgm:t>
    </dgm:pt>
    <dgm:pt modelId="{74D8D9A2-1200-4D67-A951-B20B57119115}" type="pres">
      <dgm:prSet presAssocID="{8DD22F11-CE69-4EA6-9684-68DA9F4D7363}" presName="node" presStyleLbl="node1" presStyleIdx="0" presStyleCnt="5" custScaleX="121000" custScaleY="121000" custRadScaleRad="100576">
        <dgm:presLayoutVars>
          <dgm:bulletEnabled val="1"/>
        </dgm:presLayoutVars>
      </dgm:prSet>
      <dgm:spPr/>
      <dgm:t>
        <a:bodyPr/>
        <a:lstStyle/>
        <a:p>
          <a:endParaRPr lang="en-US"/>
        </a:p>
      </dgm:t>
    </dgm:pt>
    <dgm:pt modelId="{2B9D6160-1D30-4E63-A915-FA0913245F3D}" type="pres">
      <dgm:prSet presAssocID="{8DD22F11-CE69-4EA6-9684-68DA9F4D7363}" presName="spNode" presStyleCnt="0"/>
      <dgm:spPr/>
    </dgm:pt>
    <dgm:pt modelId="{95227D63-EDB9-403D-B7B4-6B09DB584F64}" type="pres">
      <dgm:prSet presAssocID="{2C6DC14B-8F00-47FB-8C6A-27FB83A82357}" presName="sibTrans" presStyleLbl="sibTrans1D1" presStyleIdx="0" presStyleCnt="5"/>
      <dgm:spPr/>
      <dgm:t>
        <a:bodyPr/>
        <a:lstStyle/>
        <a:p>
          <a:endParaRPr lang="en-US"/>
        </a:p>
      </dgm:t>
    </dgm:pt>
    <dgm:pt modelId="{21925621-3E8E-4296-8628-81629B3541F1}" type="pres">
      <dgm:prSet presAssocID="{7FD5B4B7-8C04-4CEF-9216-F74FBFF9FEB5}" presName="node" presStyleLbl="node1" presStyleIdx="1" presStyleCnt="5" custScaleX="121000" custScaleY="121000" custRadScaleRad="97812" custRadScaleInc="18736">
        <dgm:presLayoutVars>
          <dgm:bulletEnabled val="1"/>
        </dgm:presLayoutVars>
      </dgm:prSet>
      <dgm:spPr/>
      <dgm:t>
        <a:bodyPr/>
        <a:lstStyle/>
        <a:p>
          <a:endParaRPr lang="en-US"/>
        </a:p>
      </dgm:t>
    </dgm:pt>
    <dgm:pt modelId="{FE715A4F-1830-404F-A898-35A6F3FC03A1}" type="pres">
      <dgm:prSet presAssocID="{7FD5B4B7-8C04-4CEF-9216-F74FBFF9FEB5}" presName="spNode" presStyleCnt="0"/>
      <dgm:spPr/>
    </dgm:pt>
    <dgm:pt modelId="{FFC7E461-34A4-4483-B9F1-68DB5564390A}" type="pres">
      <dgm:prSet presAssocID="{1FBB1E96-5A1B-422A-9CE1-54392BA50F41}" presName="sibTrans" presStyleLbl="sibTrans1D1" presStyleIdx="1" presStyleCnt="5"/>
      <dgm:spPr/>
      <dgm:t>
        <a:bodyPr/>
        <a:lstStyle/>
        <a:p>
          <a:endParaRPr lang="en-US"/>
        </a:p>
      </dgm:t>
    </dgm:pt>
    <dgm:pt modelId="{BC393B7C-9CCF-4730-B781-66B3E6A38D59}" type="pres">
      <dgm:prSet presAssocID="{08442F69-9AAB-44C3-920B-75037B26D09C}" presName="node" presStyleLbl="node1" presStyleIdx="2" presStyleCnt="5" custScaleX="121000" custScaleY="121000">
        <dgm:presLayoutVars>
          <dgm:bulletEnabled val="1"/>
        </dgm:presLayoutVars>
      </dgm:prSet>
      <dgm:spPr/>
      <dgm:t>
        <a:bodyPr/>
        <a:lstStyle/>
        <a:p>
          <a:endParaRPr lang="en-US"/>
        </a:p>
      </dgm:t>
    </dgm:pt>
    <dgm:pt modelId="{25358F3F-B241-4AC4-9AAD-548B3429E1BE}" type="pres">
      <dgm:prSet presAssocID="{08442F69-9AAB-44C3-920B-75037B26D09C}" presName="spNode" presStyleCnt="0"/>
      <dgm:spPr/>
    </dgm:pt>
    <dgm:pt modelId="{0D5D8BFE-80AE-4A78-A02D-35533D1B902B}" type="pres">
      <dgm:prSet presAssocID="{FBAFDF57-5D1D-4CCC-AC34-FD82A4D1C398}" presName="sibTrans" presStyleLbl="sibTrans1D1" presStyleIdx="2" presStyleCnt="5"/>
      <dgm:spPr/>
      <dgm:t>
        <a:bodyPr/>
        <a:lstStyle/>
        <a:p>
          <a:endParaRPr lang="en-US"/>
        </a:p>
      </dgm:t>
    </dgm:pt>
    <dgm:pt modelId="{1F2931D1-CD55-424E-AE66-F6EF2570527C}" type="pres">
      <dgm:prSet presAssocID="{DB964F87-9B24-4BFD-91A0-03C60B74A5C9}" presName="node" presStyleLbl="node1" presStyleIdx="3" presStyleCnt="5" custScaleX="121000" custScaleY="121000">
        <dgm:presLayoutVars>
          <dgm:bulletEnabled val="1"/>
        </dgm:presLayoutVars>
      </dgm:prSet>
      <dgm:spPr/>
      <dgm:t>
        <a:bodyPr/>
        <a:lstStyle/>
        <a:p>
          <a:endParaRPr lang="en-US"/>
        </a:p>
      </dgm:t>
    </dgm:pt>
    <dgm:pt modelId="{E0CB29AF-B9A5-41BA-9D17-6F5CE1580467}" type="pres">
      <dgm:prSet presAssocID="{DB964F87-9B24-4BFD-91A0-03C60B74A5C9}" presName="spNode" presStyleCnt="0"/>
      <dgm:spPr/>
    </dgm:pt>
    <dgm:pt modelId="{0E67C4F8-2F78-4B18-879C-F9D2AF6EADB7}" type="pres">
      <dgm:prSet presAssocID="{B0050DE9-D1DF-4B9E-8BC3-BCB1F9D10EBF}" presName="sibTrans" presStyleLbl="sibTrans1D1" presStyleIdx="3" presStyleCnt="5"/>
      <dgm:spPr/>
      <dgm:t>
        <a:bodyPr/>
        <a:lstStyle/>
        <a:p>
          <a:endParaRPr lang="en-US"/>
        </a:p>
      </dgm:t>
    </dgm:pt>
    <dgm:pt modelId="{35D246F2-35B0-4951-AB9A-39236FD6B115}" type="pres">
      <dgm:prSet presAssocID="{7C114DFF-74CD-43F0-8359-89E85421312B}" presName="node" presStyleLbl="node1" presStyleIdx="4" presStyleCnt="5" custScaleX="121000" custScaleY="121000" custRadScaleRad="96950" custRadScaleInc="-28392">
        <dgm:presLayoutVars>
          <dgm:bulletEnabled val="1"/>
        </dgm:presLayoutVars>
      </dgm:prSet>
      <dgm:spPr/>
      <dgm:t>
        <a:bodyPr/>
        <a:lstStyle/>
        <a:p>
          <a:endParaRPr lang="en-US"/>
        </a:p>
      </dgm:t>
    </dgm:pt>
    <dgm:pt modelId="{ABA697F1-C8E3-4330-8AE9-A0FF068F744D}" type="pres">
      <dgm:prSet presAssocID="{7C114DFF-74CD-43F0-8359-89E85421312B}" presName="spNode" presStyleCnt="0"/>
      <dgm:spPr/>
    </dgm:pt>
    <dgm:pt modelId="{035560D8-45CF-4241-838D-5A8678EB9B72}" type="pres">
      <dgm:prSet presAssocID="{8BC44FD0-47C2-4451-8D7B-EB9683710F7B}" presName="sibTrans" presStyleLbl="sibTrans1D1" presStyleIdx="4" presStyleCnt="5"/>
      <dgm:spPr/>
      <dgm:t>
        <a:bodyPr/>
        <a:lstStyle/>
        <a:p>
          <a:endParaRPr lang="en-US"/>
        </a:p>
      </dgm:t>
    </dgm:pt>
  </dgm:ptLst>
  <dgm:cxnLst>
    <dgm:cxn modelId="{25F3EBB8-9565-4CF2-88DB-43642831ABFC}" type="presOf" srcId="{9F877669-BC73-4711-82C1-534DFAC9BABB}" destId="{79059004-0944-4EC2-B436-E05787641296}" srcOrd="0" destOrd="0" presId="urn:microsoft.com/office/officeart/2005/8/layout/cycle6"/>
    <dgm:cxn modelId="{70925365-27A2-45BB-A69F-5A2466834E43}" type="presOf" srcId="{7FD5B4B7-8C04-4CEF-9216-F74FBFF9FEB5}" destId="{21925621-3E8E-4296-8628-81629B3541F1}" srcOrd="0" destOrd="0" presId="urn:microsoft.com/office/officeart/2005/8/layout/cycle6"/>
    <dgm:cxn modelId="{8DEF329B-3CC0-4B7F-8B88-306C5E886D73}" type="presOf" srcId="{7C114DFF-74CD-43F0-8359-89E85421312B}" destId="{35D246F2-35B0-4951-AB9A-39236FD6B115}" srcOrd="0" destOrd="0" presId="urn:microsoft.com/office/officeart/2005/8/layout/cycle6"/>
    <dgm:cxn modelId="{93B83807-97CE-4E92-9C40-BD83C4932228}" type="presOf" srcId="{08442F69-9AAB-44C3-920B-75037B26D09C}" destId="{BC393B7C-9CCF-4730-B781-66B3E6A38D59}" srcOrd="0" destOrd="0" presId="urn:microsoft.com/office/officeart/2005/8/layout/cycle6"/>
    <dgm:cxn modelId="{084E4F38-B902-4E2C-A35F-BF11026B0C9E}" srcId="{9F877669-BC73-4711-82C1-534DFAC9BABB}" destId="{7FD5B4B7-8C04-4CEF-9216-F74FBFF9FEB5}" srcOrd="1" destOrd="0" parTransId="{02D4C7A8-5B33-4910-9EE8-57EDFB51FF83}" sibTransId="{1FBB1E96-5A1B-422A-9CE1-54392BA50F41}"/>
    <dgm:cxn modelId="{E16BBF61-E910-4B9F-89E9-3F3234B27097}" type="presOf" srcId="{B0050DE9-D1DF-4B9E-8BC3-BCB1F9D10EBF}" destId="{0E67C4F8-2F78-4B18-879C-F9D2AF6EADB7}" srcOrd="0" destOrd="0" presId="urn:microsoft.com/office/officeart/2005/8/layout/cycle6"/>
    <dgm:cxn modelId="{93904FDC-21E4-41B4-83D4-0894D5540E63}" type="presOf" srcId="{1FBB1E96-5A1B-422A-9CE1-54392BA50F41}" destId="{FFC7E461-34A4-4483-B9F1-68DB5564390A}" srcOrd="0" destOrd="0" presId="urn:microsoft.com/office/officeart/2005/8/layout/cycle6"/>
    <dgm:cxn modelId="{A3CA41AF-4753-4440-AAED-A721B09B5C1C}" type="presOf" srcId="{2C6DC14B-8F00-47FB-8C6A-27FB83A82357}" destId="{95227D63-EDB9-403D-B7B4-6B09DB584F64}" srcOrd="0" destOrd="0" presId="urn:microsoft.com/office/officeart/2005/8/layout/cycle6"/>
    <dgm:cxn modelId="{5633E10B-E7D5-4E63-8A53-562AFAC01120}" srcId="{9F877669-BC73-4711-82C1-534DFAC9BABB}" destId="{8DD22F11-CE69-4EA6-9684-68DA9F4D7363}" srcOrd="0" destOrd="0" parTransId="{590CA245-DAEA-4D46-B8E7-040A7CD77A8E}" sibTransId="{2C6DC14B-8F00-47FB-8C6A-27FB83A82357}"/>
    <dgm:cxn modelId="{F5D17C69-5625-4185-A92B-EE35E17E7579}" type="presOf" srcId="{DB964F87-9B24-4BFD-91A0-03C60B74A5C9}" destId="{1F2931D1-CD55-424E-AE66-F6EF2570527C}" srcOrd="0" destOrd="0" presId="urn:microsoft.com/office/officeart/2005/8/layout/cycle6"/>
    <dgm:cxn modelId="{22F3094A-FCDC-4544-BB2B-69D2E42DC5A1}" type="presOf" srcId="{8DD22F11-CE69-4EA6-9684-68DA9F4D7363}" destId="{74D8D9A2-1200-4D67-A951-B20B57119115}" srcOrd="0" destOrd="0" presId="urn:microsoft.com/office/officeart/2005/8/layout/cycle6"/>
    <dgm:cxn modelId="{D9FD416D-5B97-4D41-B82B-7144241935FC}" type="presOf" srcId="{FBAFDF57-5D1D-4CCC-AC34-FD82A4D1C398}" destId="{0D5D8BFE-80AE-4A78-A02D-35533D1B902B}" srcOrd="0" destOrd="0" presId="urn:microsoft.com/office/officeart/2005/8/layout/cycle6"/>
    <dgm:cxn modelId="{866FA62D-1540-46A1-9CFB-D9BF6E52E25A}" srcId="{9F877669-BC73-4711-82C1-534DFAC9BABB}" destId="{7C114DFF-74CD-43F0-8359-89E85421312B}" srcOrd="4" destOrd="0" parTransId="{5ABC7FE8-6DA7-4229-A98B-78798586B07D}" sibTransId="{8BC44FD0-47C2-4451-8D7B-EB9683710F7B}"/>
    <dgm:cxn modelId="{A2A2C62B-8448-4115-B24C-3C898429BBC1}" type="presOf" srcId="{8BC44FD0-47C2-4451-8D7B-EB9683710F7B}" destId="{035560D8-45CF-4241-838D-5A8678EB9B72}" srcOrd="0" destOrd="0" presId="urn:microsoft.com/office/officeart/2005/8/layout/cycle6"/>
    <dgm:cxn modelId="{6EE6E81A-7459-445F-B3AD-162849AF1536}" srcId="{9F877669-BC73-4711-82C1-534DFAC9BABB}" destId="{DB964F87-9B24-4BFD-91A0-03C60B74A5C9}" srcOrd="3" destOrd="0" parTransId="{39A8A972-7AFE-4EC2-8FE3-6F21DF6D8C1E}" sibTransId="{B0050DE9-D1DF-4B9E-8BC3-BCB1F9D10EBF}"/>
    <dgm:cxn modelId="{D750B92F-D285-475E-A2A5-8A60C740DF64}" srcId="{9F877669-BC73-4711-82C1-534DFAC9BABB}" destId="{08442F69-9AAB-44C3-920B-75037B26D09C}" srcOrd="2" destOrd="0" parTransId="{4A855F76-3F7C-4D47-A86E-25B5634061BE}" sibTransId="{FBAFDF57-5D1D-4CCC-AC34-FD82A4D1C398}"/>
    <dgm:cxn modelId="{ED6F70BE-FF77-4334-A1A5-EDE1042B5D4A}" type="presParOf" srcId="{79059004-0944-4EC2-B436-E05787641296}" destId="{74D8D9A2-1200-4D67-A951-B20B57119115}" srcOrd="0" destOrd="0" presId="urn:microsoft.com/office/officeart/2005/8/layout/cycle6"/>
    <dgm:cxn modelId="{0906B991-E401-4BE0-A57C-D6503A0FE799}" type="presParOf" srcId="{79059004-0944-4EC2-B436-E05787641296}" destId="{2B9D6160-1D30-4E63-A915-FA0913245F3D}" srcOrd="1" destOrd="0" presId="urn:microsoft.com/office/officeart/2005/8/layout/cycle6"/>
    <dgm:cxn modelId="{567E1F59-5CF9-471C-85C4-BEC4320D537A}" type="presParOf" srcId="{79059004-0944-4EC2-B436-E05787641296}" destId="{95227D63-EDB9-403D-B7B4-6B09DB584F64}" srcOrd="2" destOrd="0" presId="urn:microsoft.com/office/officeart/2005/8/layout/cycle6"/>
    <dgm:cxn modelId="{695AA0D1-6CC4-4CD1-A702-93A11622DE5A}" type="presParOf" srcId="{79059004-0944-4EC2-B436-E05787641296}" destId="{21925621-3E8E-4296-8628-81629B3541F1}" srcOrd="3" destOrd="0" presId="urn:microsoft.com/office/officeart/2005/8/layout/cycle6"/>
    <dgm:cxn modelId="{D73A91F2-7263-4F5B-BDA8-AF21711CCEAB}" type="presParOf" srcId="{79059004-0944-4EC2-B436-E05787641296}" destId="{FE715A4F-1830-404F-A898-35A6F3FC03A1}" srcOrd="4" destOrd="0" presId="urn:microsoft.com/office/officeart/2005/8/layout/cycle6"/>
    <dgm:cxn modelId="{FB0FAFA3-839E-484A-9F74-EA89C4A50EB8}" type="presParOf" srcId="{79059004-0944-4EC2-B436-E05787641296}" destId="{FFC7E461-34A4-4483-B9F1-68DB5564390A}" srcOrd="5" destOrd="0" presId="urn:microsoft.com/office/officeart/2005/8/layout/cycle6"/>
    <dgm:cxn modelId="{FC16A63C-1AF5-4A9F-973D-DE06AF28078E}" type="presParOf" srcId="{79059004-0944-4EC2-B436-E05787641296}" destId="{BC393B7C-9CCF-4730-B781-66B3E6A38D59}" srcOrd="6" destOrd="0" presId="urn:microsoft.com/office/officeart/2005/8/layout/cycle6"/>
    <dgm:cxn modelId="{16E9EA7D-4DBC-4AF4-A0A2-D550464D5502}" type="presParOf" srcId="{79059004-0944-4EC2-B436-E05787641296}" destId="{25358F3F-B241-4AC4-9AAD-548B3429E1BE}" srcOrd="7" destOrd="0" presId="urn:microsoft.com/office/officeart/2005/8/layout/cycle6"/>
    <dgm:cxn modelId="{EFB0850E-20E4-4C79-A08E-E16278E699A8}" type="presParOf" srcId="{79059004-0944-4EC2-B436-E05787641296}" destId="{0D5D8BFE-80AE-4A78-A02D-35533D1B902B}" srcOrd="8" destOrd="0" presId="urn:microsoft.com/office/officeart/2005/8/layout/cycle6"/>
    <dgm:cxn modelId="{A6696537-6BA6-4170-9B0D-EEC4A147C814}" type="presParOf" srcId="{79059004-0944-4EC2-B436-E05787641296}" destId="{1F2931D1-CD55-424E-AE66-F6EF2570527C}" srcOrd="9" destOrd="0" presId="urn:microsoft.com/office/officeart/2005/8/layout/cycle6"/>
    <dgm:cxn modelId="{EE9F56D5-0F92-426B-806F-2FF9B9AFC6B1}" type="presParOf" srcId="{79059004-0944-4EC2-B436-E05787641296}" destId="{E0CB29AF-B9A5-41BA-9D17-6F5CE1580467}" srcOrd="10" destOrd="0" presId="urn:microsoft.com/office/officeart/2005/8/layout/cycle6"/>
    <dgm:cxn modelId="{ED949BED-C782-4E3F-A596-67F5393F1B52}" type="presParOf" srcId="{79059004-0944-4EC2-B436-E05787641296}" destId="{0E67C4F8-2F78-4B18-879C-F9D2AF6EADB7}" srcOrd="11" destOrd="0" presId="urn:microsoft.com/office/officeart/2005/8/layout/cycle6"/>
    <dgm:cxn modelId="{DA7EC18E-A1BD-4C86-88DC-C432A95FD6B2}" type="presParOf" srcId="{79059004-0944-4EC2-B436-E05787641296}" destId="{35D246F2-35B0-4951-AB9A-39236FD6B115}" srcOrd="12" destOrd="0" presId="urn:microsoft.com/office/officeart/2005/8/layout/cycle6"/>
    <dgm:cxn modelId="{053D27FA-4868-431E-B80C-3751EB3A4EE9}" type="presParOf" srcId="{79059004-0944-4EC2-B436-E05787641296}" destId="{ABA697F1-C8E3-4330-8AE9-A0FF068F744D}" srcOrd="13" destOrd="0" presId="urn:microsoft.com/office/officeart/2005/8/layout/cycle6"/>
    <dgm:cxn modelId="{BE3664FD-9D8D-4029-943B-F0F6BE433853}" type="presParOf" srcId="{79059004-0944-4EC2-B436-E05787641296}" destId="{035560D8-45CF-4241-838D-5A8678EB9B7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8D9A2-1200-4D67-A951-B20B57119115}">
      <dsp:nvSpPr>
        <dsp:cNvPr id="0" name=""/>
        <dsp:cNvSpPr/>
      </dsp:nvSpPr>
      <dsp:spPr>
        <a:xfrm>
          <a:off x="3367234" y="-55156"/>
          <a:ext cx="1495131" cy="971835"/>
        </a:xfrm>
        <a:prstGeom prst="roundRect">
          <a:avLst/>
        </a:prstGeom>
        <a:solidFill>
          <a:srgbClr val="31878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Free Speech</a:t>
          </a:r>
          <a:endParaRPr lang="en-US" sz="1700" kern="1200" dirty="0"/>
        </a:p>
      </dsp:txBody>
      <dsp:txXfrm>
        <a:off x="3414675" y="-7715"/>
        <a:ext cx="1400249" cy="876953"/>
      </dsp:txXfrm>
    </dsp:sp>
    <dsp:sp modelId="{95227D63-EDB9-403D-B7B4-6B09DB584F64}">
      <dsp:nvSpPr>
        <dsp:cNvPr id="0" name=""/>
        <dsp:cNvSpPr/>
      </dsp:nvSpPr>
      <dsp:spPr>
        <a:xfrm>
          <a:off x="2448312" y="395769"/>
          <a:ext cx="3207103" cy="3207103"/>
        </a:xfrm>
        <a:custGeom>
          <a:avLst/>
          <a:gdLst/>
          <a:ahLst/>
          <a:cxnLst/>
          <a:rect l="0" t="0" r="0" b="0"/>
          <a:pathLst>
            <a:path>
              <a:moveTo>
                <a:pt x="2420971" y="223985"/>
              </a:moveTo>
              <a:arcTo wR="1603551" hR="1603551" stAng="18038855" swAng="1705707"/>
            </a:path>
          </a:pathLst>
        </a:custGeom>
        <a:noFill/>
        <a:ln w="9525" cap="flat" cmpd="sng" algn="ctr">
          <a:solidFill>
            <a:schemeClr val="accent2">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21925621-3E8E-4296-8628-81629B3541F1}">
      <dsp:nvSpPr>
        <dsp:cNvPr id="0" name=""/>
        <dsp:cNvSpPr/>
      </dsp:nvSpPr>
      <dsp:spPr>
        <a:xfrm>
          <a:off x="4892342" y="1182154"/>
          <a:ext cx="1495131" cy="971835"/>
        </a:xfrm>
        <a:prstGeom prst="roundRect">
          <a:avLst/>
        </a:prstGeom>
        <a:solidFill>
          <a:srgbClr val="96946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Professional Journalism</a:t>
          </a:r>
          <a:endParaRPr lang="en-US" sz="1700" kern="1200" dirty="0"/>
        </a:p>
      </dsp:txBody>
      <dsp:txXfrm>
        <a:off x="4939783" y="1229595"/>
        <a:ext cx="1400249" cy="876953"/>
      </dsp:txXfrm>
    </dsp:sp>
    <dsp:sp modelId="{FFC7E461-34A4-4483-B9F1-68DB5564390A}">
      <dsp:nvSpPr>
        <dsp:cNvPr id="0" name=""/>
        <dsp:cNvSpPr/>
      </dsp:nvSpPr>
      <dsp:spPr>
        <a:xfrm>
          <a:off x="2472351" y="501043"/>
          <a:ext cx="3207103" cy="3207103"/>
        </a:xfrm>
        <a:custGeom>
          <a:avLst/>
          <a:gdLst/>
          <a:ahLst/>
          <a:cxnLst/>
          <a:rect l="0" t="0" r="0" b="0"/>
          <a:pathLst>
            <a:path>
              <a:moveTo>
                <a:pt x="3206106" y="1660091"/>
              </a:moveTo>
              <a:arcTo wR="1603551" hR="1603551" stAng="121237" swAng="1515037"/>
            </a:path>
          </a:pathLst>
        </a:custGeom>
        <a:noFill/>
        <a:ln w="9525" cap="flat" cmpd="sng" algn="ctr">
          <a:solidFill>
            <a:schemeClr val="accent2">
              <a:hueOff val="1170380"/>
              <a:satOff val="-1460"/>
              <a:lumOff val="343"/>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BC393B7C-9CCF-4730-B781-66B3E6A38D59}">
      <dsp:nvSpPr>
        <dsp:cNvPr id="0" name=""/>
        <dsp:cNvSpPr/>
      </dsp:nvSpPr>
      <dsp:spPr>
        <a:xfrm>
          <a:off x="4309778" y="2845696"/>
          <a:ext cx="1495131" cy="971835"/>
        </a:xfrm>
        <a:prstGeom prst="roundRect">
          <a:avLst/>
        </a:prstGeom>
        <a:solidFill>
          <a:srgbClr val="A32F2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Plurality of </a:t>
          </a:r>
          <a:r>
            <a:rPr lang="en-US" sz="1700" kern="1200" dirty="0" smtClean="0"/>
            <a:t>News Sources</a:t>
          </a:r>
          <a:endParaRPr lang="en-US" sz="1700" kern="1200" dirty="0"/>
        </a:p>
      </dsp:txBody>
      <dsp:txXfrm>
        <a:off x="4357219" y="2893137"/>
        <a:ext cx="1400249" cy="876953"/>
      </dsp:txXfrm>
    </dsp:sp>
    <dsp:sp modelId="{0D5D8BFE-80AE-4A78-A02D-35533D1B902B}">
      <dsp:nvSpPr>
        <dsp:cNvPr id="0" name=""/>
        <dsp:cNvSpPr/>
      </dsp:nvSpPr>
      <dsp:spPr>
        <a:xfrm>
          <a:off x="2511248" y="430761"/>
          <a:ext cx="3207103" cy="3207103"/>
        </a:xfrm>
        <a:custGeom>
          <a:avLst/>
          <a:gdLst/>
          <a:ahLst/>
          <a:cxnLst/>
          <a:rect l="0" t="0" r="0" b="0"/>
          <a:pathLst>
            <a:path>
              <a:moveTo>
                <a:pt x="1794658" y="3195674"/>
              </a:moveTo>
              <a:arcTo wR="1603551" hR="1603551" stAng="4989322" swAng="821356"/>
            </a:path>
          </a:pathLst>
        </a:custGeom>
        <a:noFill/>
        <a:ln w="9525" cap="flat" cmpd="sng" algn="ctr">
          <a:solidFill>
            <a:schemeClr val="accent2">
              <a:hueOff val="2340759"/>
              <a:satOff val="-2919"/>
              <a:lumOff val="686"/>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1F2931D1-CD55-424E-AE66-F6EF2570527C}">
      <dsp:nvSpPr>
        <dsp:cNvPr id="0" name=""/>
        <dsp:cNvSpPr/>
      </dsp:nvSpPr>
      <dsp:spPr>
        <a:xfrm>
          <a:off x="2424690" y="2845696"/>
          <a:ext cx="1495131" cy="971835"/>
        </a:xfrm>
        <a:prstGeom prst="roundRect">
          <a:avLst/>
        </a:prstGeom>
        <a:solidFill>
          <a:srgbClr val="724238"/>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Business Management</a:t>
          </a:r>
          <a:endParaRPr lang="en-US" sz="1700" kern="1200" dirty="0"/>
        </a:p>
      </dsp:txBody>
      <dsp:txXfrm>
        <a:off x="2472131" y="2893137"/>
        <a:ext cx="1400249" cy="876953"/>
      </dsp:txXfrm>
    </dsp:sp>
    <dsp:sp modelId="{0E67C4F8-2F78-4B18-879C-F9D2AF6EADB7}">
      <dsp:nvSpPr>
        <dsp:cNvPr id="0" name=""/>
        <dsp:cNvSpPr/>
      </dsp:nvSpPr>
      <dsp:spPr>
        <a:xfrm>
          <a:off x="2569319" y="539057"/>
          <a:ext cx="3207103" cy="3207103"/>
        </a:xfrm>
        <a:custGeom>
          <a:avLst/>
          <a:gdLst/>
          <a:ahLst/>
          <a:cxnLst/>
          <a:rect l="0" t="0" r="0" b="0"/>
          <a:pathLst>
            <a:path>
              <a:moveTo>
                <a:pt x="159529" y="2300815"/>
              </a:moveTo>
              <a:arcTo wR="1603551" hR="1603551" stAng="9253552" swAng="1369512"/>
            </a:path>
          </a:pathLst>
        </a:custGeom>
        <a:noFill/>
        <a:ln w="9525" cap="flat" cmpd="sng" algn="ctr">
          <a:solidFill>
            <a:schemeClr val="accent2">
              <a:hueOff val="3511139"/>
              <a:satOff val="-4379"/>
              <a:lumOff val="103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35D246F2-35B0-4951-AB9A-39236FD6B115}">
      <dsp:nvSpPr>
        <dsp:cNvPr id="0" name=""/>
        <dsp:cNvSpPr/>
      </dsp:nvSpPr>
      <dsp:spPr>
        <a:xfrm>
          <a:off x="1842124" y="1246805"/>
          <a:ext cx="1495131" cy="971835"/>
        </a:xfrm>
        <a:prstGeom prst="roundRect">
          <a:avLst/>
        </a:prstGeom>
        <a:solidFill>
          <a:srgbClr val="E28E2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Supporting Institutions</a:t>
          </a:r>
          <a:endParaRPr lang="en-US" sz="1700" kern="1200" dirty="0"/>
        </a:p>
      </dsp:txBody>
      <dsp:txXfrm>
        <a:off x="1889565" y="1294246"/>
        <a:ext cx="1400249" cy="876953"/>
      </dsp:txXfrm>
    </dsp:sp>
    <dsp:sp modelId="{035560D8-45CF-4241-838D-5A8678EB9B72}">
      <dsp:nvSpPr>
        <dsp:cNvPr id="0" name=""/>
        <dsp:cNvSpPr/>
      </dsp:nvSpPr>
      <dsp:spPr>
        <a:xfrm>
          <a:off x="2592603" y="384813"/>
          <a:ext cx="3207103" cy="3207103"/>
        </a:xfrm>
        <a:custGeom>
          <a:avLst/>
          <a:gdLst/>
          <a:ahLst/>
          <a:cxnLst/>
          <a:rect l="0" t="0" r="0" b="0"/>
          <a:pathLst>
            <a:path>
              <a:moveTo>
                <a:pt x="185793" y="854324"/>
              </a:moveTo>
              <a:arcTo wR="1603551" hR="1603551" stAng="12471277" swAng="1842575"/>
            </a:path>
          </a:pathLst>
        </a:custGeom>
        <a:noFill/>
        <a:ln w="9525" cap="flat" cmpd="sng" algn="ctr">
          <a:solidFill>
            <a:schemeClr val="accent2">
              <a:hueOff val="4681519"/>
              <a:satOff val="-5839"/>
              <a:lumOff val="1373"/>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1/11/2017</a:t>
            </a:fld>
            <a:endParaRPr lang="en-US" dirty="0">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11/01/2017</a:t>
            </a:fld>
            <a:endParaRPr lang="en-JM"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dirty="0"/>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rPr>
              <a:pPr>
                <a:buSzPct val="25000"/>
              </a:pPr>
              <a:t>2</a:t>
            </a:fld>
            <a:endParaRPr lang="en-US">
              <a:solidFill>
                <a:srgbClr val="000000"/>
              </a:solidFill>
            </a:endParaRPr>
          </a:p>
        </p:txBody>
      </p:sp>
    </p:spTree>
    <p:extLst>
      <p:ext uri="{BB962C8B-B14F-4D97-AF65-F5344CB8AC3E}">
        <p14:creationId xmlns:p14="http://schemas.microsoft.com/office/powerpoint/2010/main" val="4279488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second</a:t>
            </a:r>
            <a:r>
              <a:rPr lang="en-US" baseline="0" dirty="0" smtClean="0"/>
              <a:t> goal, to be influential with media, we are looking </a:t>
            </a:r>
            <a:r>
              <a:rPr lang="en-US" baseline="0" smtClean="0"/>
              <a:t>at several optional </a:t>
            </a:r>
            <a:r>
              <a:rPr lang="en-US" baseline="0" dirty="0" smtClean="0"/>
              <a:t>indicators.</a:t>
            </a:r>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13002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influential with governments is our</a:t>
            </a:r>
            <a:r>
              <a:rPr lang="en-US" baseline="0" dirty="0" smtClean="0"/>
              <a:t> final goal. We assess if we receive positive or negative (jamming etc.) attention from public officials, if there are legislation or other initiatives underway based on our reporting etc. </a:t>
            </a:r>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24193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four types of evidence to assess</a:t>
            </a:r>
            <a:r>
              <a:rPr lang="en-US" baseline="0" dirty="0" smtClean="0"/>
              <a:t> the indicators in our impact model. </a:t>
            </a:r>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25099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769">
              <a:spcBef>
                <a:spcPts val="366"/>
              </a:spcBef>
              <a:defRPr/>
            </a:pPr>
            <a:r>
              <a:rPr lang="en-US" dirty="0" smtClean="0"/>
              <a:t>Data</a:t>
            </a:r>
            <a:r>
              <a:rPr lang="en-US" baseline="0" dirty="0" smtClean="0"/>
              <a:t> source for denied areas: </a:t>
            </a:r>
            <a:r>
              <a:rPr lang="en-US" dirty="0" smtClean="0"/>
              <a:t>traveler surveys/refugee surveys,</a:t>
            </a:r>
            <a:r>
              <a:rPr lang="en-US" baseline="0" dirty="0" smtClean="0"/>
              <a:t> qualitative research, anecdotal evidence</a:t>
            </a:r>
          </a:p>
          <a:p>
            <a:pPr defTabSz="932769">
              <a:spcBef>
                <a:spcPts val="366"/>
              </a:spcBef>
              <a:defRPr/>
            </a:pPr>
            <a:r>
              <a:rPr lang="en-US" baseline="0" dirty="0" smtClean="0"/>
              <a:t>Cuba may move off the list this year—we are exploring a representative survey there</a:t>
            </a:r>
            <a:endParaRPr lang="en-US" dirty="0" smtClean="0"/>
          </a:p>
          <a:p>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3882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Countries in gray are not BBG target markets</a:t>
            </a:r>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82513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rPr>
              <a:pPr>
                <a:buSzPct val="25000"/>
              </a:pPr>
              <a:t>16</a:t>
            </a:fld>
            <a:endParaRPr lang="en-US">
              <a:solidFill>
                <a:srgbClr val="000000"/>
              </a:solidFill>
            </a:endParaRPr>
          </a:p>
        </p:txBody>
      </p:sp>
    </p:spTree>
    <p:extLst>
      <p:ext uri="{BB962C8B-B14F-4D97-AF65-F5344CB8AC3E}">
        <p14:creationId xmlns:p14="http://schemas.microsoft.com/office/powerpoint/2010/main" val="262535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rPr>
              <a:pPr>
                <a:buSzPct val="25000"/>
              </a:pPr>
              <a:t>18</a:t>
            </a:fld>
            <a:endParaRPr lang="en-US">
              <a:solidFill>
                <a:srgbClr val="000000"/>
              </a:solidFill>
            </a:endParaRPr>
          </a:p>
        </p:txBody>
      </p:sp>
    </p:spTree>
    <p:extLst>
      <p:ext uri="{BB962C8B-B14F-4D97-AF65-F5344CB8AC3E}">
        <p14:creationId xmlns:p14="http://schemas.microsoft.com/office/powerpoint/2010/main" val="1060528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rPr>
              <a:pPr>
                <a:buSzPct val="25000"/>
              </a:pPr>
              <a:t>19</a:t>
            </a:fld>
            <a:endParaRPr lang="en-US">
              <a:solidFill>
                <a:srgbClr val="000000"/>
              </a:solidFill>
            </a:endParaRPr>
          </a:p>
        </p:txBody>
      </p:sp>
    </p:spTree>
    <p:extLst>
      <p:ext uri="{BB962C8B-B14F-4D97-AF65-F5344CB8AC3E}">
        <p14:creationId xmlns:p14="http://schemas.microsoft.com/office/powerpoint/2010/main" val="7811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41"/>
            <a:r>
              <a:rPr lang="en-US" dirty="0" smtClean="0"/>
              <a:t>The BBG impact model is directly derived from the</a:t>
            </a:r>
            <a:r>
              <a:rPr lang="en-US" baseline="0" dirty="0" smtClean="0"/>
              <a:t> </a:t>
            </a:r>
            <a:r>
              <a:rPr lang="en-US" b="1" baseline="0" dirty="0" smtClean="0"/>
              <a:t>BBG’s mission statement</a:t>
            </a:r>
            <a:r>
              <a:rPr lang="en-US" baseline="0" dirty="0" smtClean="0"/>
              <a:t>. </a:t>
            </a:r>
            <a:r>
              <a:rPr lang="en-US" dirty="0" smtClean="0"/>
              <a:t>We divide</a:t>
            </a:r>
            <a:r>
              <a:rPr lang="en-US" baseline="0" dirty="0" smtClean="0"/>
              <a:t> impact assessment into three pillars: (1)Inform, (2) engage/connect, and (3) be influential (in support of freedom and democracy).</a:t>
            </a:r>
            <a:endParaRPr lang="en-US" dirty="0" smtClean="0"/>
          </a:p>
          <a:p>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7147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41"/>
            <a:r>
              <a:rPr lang="en-US" dirty="0" smtClean="0"/>
              <a:t>We have impact goals associated with the pillar.</a:t>
            </a:r>
            <a:endParaRPr lang="en-US" baseline="0" dirty="0" smtClean="0"/>
          </a:p>
          <a:p>
            <a:endParaRPr lang="en-US" baseline="0" dirty="0" smtClean="0"/>
          </a:p>
          <a:p>
            <a:pPr defTabSz="932769">
              <a:defRPr/>
            </a:pPr>
            <a:r>
              <a:rPr lang="en-US" baseline="0" dirty="0" smtClean="0"/>
              <a:t>Altogether, the impact model has 3 pillars, 8 goals, and </a:t>
            </a:r>
            <a:r>
              <a:rPr lang="en-US" dirty="0" smtClean="0"/>
              <a:t>11 core impact indicators</a:t>
            </a:r>
            <a:r>
              <a:rPr lang="en-US" baseline="0" dirty="0" smtClean="0"/>
              <a:t> and 28 optional impact indicators under these goals. Core applies to all markets and all entities (for denied areas, other data sources may be substituted for representative survey based indicators)</a:t>
            </a:r>
            <a:endParaRPr lang="en-US" dirty="0" smtClean="0"/>
          </a:p>
          <a:p>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0042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closer look at how this works out in practice. On pillar 1</a:t>
            </a:r>
            <a:r>
              <a:rPr lang="en-US" baseline="0" dirty="0" smtClean="0"/>
              <a:t>—inform– our first goal is to reach target audiences. We have two CORE indicators here. First, weekly reach among the general population. This indicator is measured through nationally representative surveys in most markets. There are some markets—we call them denied areas– where we cannot conduct representative in-country surveys. For those markets only, representative survey data may be substituted by alternative data sources, such as non-representative refugee/ traveler surveys, qualitative research, or anecdotal evidence.</a:t>
            </a:r>
          </a:p>
          <a:p>
            <a:endParaRPr lang="en-US" baseline="0" dirty="0" smtClean="0"/>
          </a:p>
          <a:p>
            <a:r>
              <a:rPr lang="en-US" baseline="0" dirty="0" smtClean="0"/>
              <a:t>Our second core indicator is weekly digital visits—this metric comes from Adobe Analytics.</a:t>
            </a:r>
          </a:p>
          <a:p>
            <a:endParaRPr lang="en-US" baseline="0" dirty="0" smtClean="0"/>
          </a:p>
          <a:p>
            <a:r>
              <a:rPr lang="en-US" baseline="0" dirty="0" smtClean="0"/>
              <a:t>There are also a series of OPTIONAL indicators. Optional means these indicators are only applicable to certain market realities or certain entity specific mission elements. Let’s pick the third indicator to illustrate. It measures “weekly reach among population with access to broadcast platform” This indicator is important in markets where key distribution platforms are blocked to the BBG. For example in Russia, we are no longer permitted to reach audience through FM or AM radio, and are only able to get very limited TV affiliations due to potential repercussions of partnering with the BBG. In Russia, we would hence look at our reach among the portion of the population that regularly use the internet or satellite TV, which are our main distribution platforms there.</a:t>
            </a:r>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6468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goal of the inform pillar is</a:t>
            </a:r>
            <a:r>
              <a:rPr lang="en-US" baseline="0" dirty="0" smtClean="0"/>
              <a:t> to provide value. We assess our impact in providing value by two core indicators, (1) whether we provide exceptional information, and (2) whether our audiences trust our programs. There are also several optional indicators.</a:t>
            </a:r>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37972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assess our first goal</a:t>
            </a:r>
            <a:r>
              <a:rPr lang="en-US" baseline="0" dirty="0" smtClean="0"/>
              <a:t> –to engage target audiences– in the engage/connect pillar, we look at three core indicators: (1) digital engagement action on social media sites such as Facebook and Twitter, (2) in our surveys, we ask our audiences if they shared something from a BBG broadcaster in the past week, and (3) if they would recommend the BBG broadcaster to others. Again, we also have several optional indicators.</a:t>
            </a:r>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0690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goal</a:t>
            </a:r>
            <a:r>
              <a:rPr lang="en-US" baseline="0" dirty="0" smtClean="0"/>
              <a:t> of the engage/connect pillar to engage/connect the media market. The indicators here are all optional, because we are not able to perform these in all markets. </a:t>
            </a:r>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3497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goal of the engage/</a:t>
            </a:r>
            <a:r>
              <a:rPr lang="en-US" baseline="0" dirty="0" smtClean="0"/>
              <a:t> connect pillar is to create loyalty. Our core indicator assesses if our audiences are likely to continue to use our content in the future.</a:t>
            </a:r>
          </a:p>
          <a:p>
            <a:endParaRPr lang="en-US" baseline="0" dirty="0" smtClean="0"/>
          </a:p>
          <a:p>
            <a:r>
              <a:rPr lang="en-US" baseline="0" dirty="0" smtClean="0"/>
              <a:t>There is also a series of optional indicators. </a:t>
            </a:r>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131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final pillar is to be influential (in support of freedom and</a:t>
            </a:r>
            <a:r>
              <a:rPr lang="en-US" baseline="0" dirty="0" smtClean="0"/>
              <a:t> democracy.) Our first goal is to be influential with people, and we assess our impact here with three core indicators and some optional indicators.</a:t>
            </a:r>
            <a:endParaRPr lang="en-US" dirty="0"/>
          </a:p>
        </p:txBody>
      </p:sp>
      <p:sp>
        <p:nvSpPr>
          <p:cNvPr id="4" name="Slide Number Placeholder 3"/>
          <p:cNvSpPr>
            <a:spLocks noGrp="1"/>
          </p:cNvSpPr>
          <p:nvPr>
            <p:ph type="sldNum" sz="quarter" idx="10"/>
          </p:nvPr>
        </p:nvSpPr>
        <p:spPr/>
        <p:txBody>
          <a:bodyPr/>
          <a:lstStyle/>
          <a:p>
            <a:fld id="{7B805176-E090-45DE-8791-D90836C1AFD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9962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dirty="0"/>
              <a:t>Click to edit Master title style</a:t>
            </a:r>
            <a:endParaRPr lang="en-JM" dirty="0"/>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JM" dirty="0"/>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dirty="0"/>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dirty="0"/>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dirty="0"/>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dirty="0"/>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dirty="0"/>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dirty="0"/>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135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dirty="0"/>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5107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dirty="0"/>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dirty="0"/>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889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35576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dirty="0"/>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dirty="0"/>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dirty="0"/>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dirty="0"/>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Tree>
    <p:extLst>
      <p:ext uri="{BB962C8B-B14F-4D97-AF65-F5344CB8AC3E}">
        <p14:creationId xmlns:p14="http://schemas.microsoft.com/office/powerpoint/2010/main" val="324411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6051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dirty="0"/>
          </a:p>
        </p:txBody>
      </p:sp>
    </p:spTree>
    <p:extLst>
      <p:ext uri="{BB962C8B-B14F-4D97-AF65-F5344CB8AC3E}">
        <p14:creationId xmlns:p14="http://schemas.microsoft.com/office/powerpoint/2010/main" val="25213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dirty="0"/>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8817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dirty="0"/>
              <a:t>Click to edit Master title style</a:t>
            </a:r>
            <a:endParaRPr lang="en-JM" dirty="0"/>
          </a:p>
        </p:txBody>
      </p:sp>
    </p:spTree>
    <p:extLst>
      <p:ext uri="{BB962C8B-B14F-4D97-AF65-F5344CB8AC3E}">
        <p14:creationId xmlns:p14="http://schemas.microsoft.com/office/powerpoint/2010/main" val="528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dirty="0"/>
          </a:p>
        </p:txBody>
      </p:sp>
    </p:spTree>
    <p:extLst>
      <p:ext uri="{BB962C8B-B14F-4D97-AF65-F5344CB8AC3E}">
        <p14:creationId xmlns:p14="http://schemas.microsoft.com/office/powerpoint/2010/main" val="28772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dirty="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dirty="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dirty="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dirty="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dirty="0"/>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dirty="0"/>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dirty="0"/>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dirty="0"/>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dirty="0"/>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4352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dirty="0"/>
              <a:t>Click to edit Master title style</a:t>
            </a:r>
            <a:endParaRPr lang="en-JM" dirty="0"/>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dirty="0"/>
          </a:p>
        </p:txBody>
      </p:sp>
    </p:spTree>
    <p:extLst>
      <p:ext uri="{BB962C8B-B14F-4D97-AF65-F5344CB8AC3E}">
        <p14:creationId xmlns:p14="http://schemas.microsoft.com/office/powerpoint/2010/main" val="140702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dirty="0"/>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dirty="0"/>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dirty="0"/>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981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dirty="0"/>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243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dirty="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dirty="0"/>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dirty="0"/>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45458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dirty="0"/>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dirty="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dirty="0"/>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dirty="0"/>
          </a:p>
        </p:txBody>
      </p:sp>
    </p:spTree>
    <p:extLst>
      <p:ext uri="{BB962C8B-B14F-4D97-AF65-F5344CB8AC3E}">
        <p14:creationId xmlns:p14="http://schemas.microsoft.com/office/powerpoint/2010/main" val="54333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dirty="0"/>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dirty="0"/>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dirty="0"/>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dirty="0"/>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dirty="0"/>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dirty="0"/>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98396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dirty="0"/>
              <a:t>Click to edit Master title style</a:t>
            </a:r>
            <a:endParaRPr lang="en-JM"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543128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03645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401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Arial" charset="0"/>
            </a:endParaRPr>
          </a:p>
        </p:txBody>
      </p:sp>
      <p:sp>
        <p:nvSpPr>
          <p:cNvPr id="6" name="Oval 5"/>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dirty="0">
              <a:latin typeface="Arial" charset="0"/>
            </a:endParaRPr>
          </a:p>
        </p:txBody>
      </p:sp>
      <p:sp>
        <p:nvSpPr>
          <p:cNvPr id="7"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075114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January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446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January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2915122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January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8457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January 11,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1089378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January 11,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385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Wednesday, January 11,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4190678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January 11,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2316450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January 11,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046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January 11,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4244381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Wednesday, January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18168083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720294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January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1642425266"/>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4F8848-73D5-493D-8ACB-E266E9FA5CC9}" type="datetime1">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139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8F0C3-135E-4799-AE42-13FC6298F3D6}" type="datetime1">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019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5422A-2356-4EEE-B81B-70DB46C1C680}" type="datetime1">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943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42763A-3DC3-4075-AD7F-D670E0B9EE8E}" type="datetime1">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391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5CE89-F568-465F-AA53-66A504D94755}" type="datetime1">
              <a:rPr lang="en-US" smtClean="0">
                <a:solidFill>
                  <a:prstClr val="black">
                    <a:tint val="75000"/>
                  </a:prstClr>
                </a:solidFill>
              </a:rPr>
              <a:pPr/>
              <a:t>1/11/2017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093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3D90B7-AAE3-4BE4-A674-D5A36B4C14D7}" type="datetime1">
              <a:rPr lang="en-US" smtClean="0">
                <a:solidFill>
                  <a:prstClr val="black">
                    <a:tint val="75000"/>
                  </a:prstClr>
                </a:solidFill>
              </a:rPr>
              <a:pPr/>
              <a:t>1/11/2017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5397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5E60-4896-4040-8282-CA3421BC8B2F}" type="datetime1">
              <a:rPr lang="en-US" smtClean="0">
                <a:solidFill>
                  <a:prstClr val="black">
                    <a:tint val="75000"/>
                  </a:prstClr>
                </a:solidFill>
              </a:rPr>
              <a:pPr/>
              <a:t>1/11/2017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4786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DD36E-FB08-45E5-B86F-A9E3BD1C3D5E}" type="datetime1">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211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ACE79-31F2-4D79-B642-DEC2B4FC4C7A}" type="datetime1">
              <a:rPr lang="en-US" smtClean="0">
                <a:solidFill>
                  <a:prstClr val="black">
                    <a:tint val="75000"/>
                  </a:prstClr>
                </a:solidFill>
              </a:rPr>
              <a:pPr/>
              <a:t>1/11/2017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54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1225271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E12588-D42D-4646-9FE5-BCB5618256CF}" type="datetime1">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997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72FF8-92C0-44AB-8739-2BA84F14575B}" type="datetime1">
              <a:rPr lang="en-US" smtClean="0">
                <a:solidFill>
                  <a:prstClr val="black">
                    <a:tint val="75000"/>
                  </a:prstClr>
                </a:solidFill>
              </a:rPr>
              <a:pPr/>
              <a:t>1/11/2017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495BF7-68B3-41E9-857F-8C50DBF68F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262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Wednesday, January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591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Wednesday, January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1876820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Wednesday, January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832726"/>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Wednesday, January 11,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38916185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Wednesday, January 11,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316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Wednesday, January 11,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4170378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Wednesday, January 11,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23843614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Wednesday, January 11,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84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dirty="0"/>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dirty="0"/>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dirty="0"/>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048809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Wednesday, January 11,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1770431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Wednesday, January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784813519"/>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Wednesday, January 11,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27618178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dirty="0"/>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17429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dirty="0"/>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dirty="0"/>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dirty="0"/>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dirty="0"/>
              <a:t>Click to edit Master title style</a:t>
            </a:r>
            <a:endParaRPr lang="en-JM" dirty="0"/>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dirty="0"/>
          </a:p>
        </p:txBody>
      </p:sp>
    </p:spTree>
    <p:extLst>
      <p:ext uri="{BB962C8B-B14F-4D97-AF65-F5344CB8AC3E}">
        <p14:creationId xmlns:p14="http://schemas.microsoft.com/office/powerpoint/2010/main" val="269286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8.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file://localhost/%5C%5CVolumes%5CWork%20Files%5C_BBG%20Projects%5CBBG%202017%20Budget%5CPowerpoint%5CImages%5CBBGEntityLogos_Abbreviated_White.png"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457200" y="1504953"/>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3"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dirty="0">
              <a:solidFill>
                <a:srgbClr val="FFFFFF"/>
              </a:solidFill>
              <a:latin typeface="Lato Light"/>
              <a:cs typeface="Lato Light"/>
            </a:endParaRPr>
          </a:p>
        </p:txBody>
      </p:sp>
      <p:cxnSp>
        <p:nvCxnSpPr>
          <p:cNvPr id="8" name="Straight Connector 7"/>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Lst>
  <p:hf hdr="0" dt="0"/>
  <p:txStyles>
    <p:titleStyle>
      <a:lvl1pPr algn="l" defTabSz="914400" rtl="0" eaLnBrk="1" latinLnBrk="0" hangingPunct="1">
        <a:spcBef>
          <a:spcPct val="0"/>
        </a:spcBef>
        <a:buNone/>
        <a:defRPr sz="3000" b="0" i="0" kern="1200">
          <a:solidFill>
            <a:srgbClr val="343E48"/>
          </a:solidFill>
          <a:latin typeface="Lato Regular"/>
          <a:ea typeface="Arial" charset="0"/>
          <a:cs typeface="Lato Regular"/>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bg1">
              <a:lumMod val="65000"/>
            </a:schemeClr>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1400" b="0" i="0" kern="1200">
          <a:solidFill>
            <a:schemeClr val="bg1">
              <a:lumMod val="65000"/>
            </a:schemeClr>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1200" b="0" i="0" kern="1200">
          <a:solidFill>
            <a:schemeClr val="bg1">
              <a:lumMod val="65000"/>
            </a:schemeClr>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kern="0">
              <a:solidFill>
                <a:srgbClr val="FFFFFF"/>
              </a:solidFill>
              <a:sym typeface="Arial"/>
              <a:rtl val="0"/>
            </a:endParaRPr>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kern="0">
              <a:solidFill>
                <a:srgbClr val="FFFFFF"/>
              </a:solidFill>
              <a:sym typeface="Arial"/>
              <a:rtl val="0"/>
            </a:endParaRPr>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900">
                <a:solidFill>
                  <a:srgbClr val="FFFFFF"/>
                </a:solidFill>
              </a:defRPr>
            </a:lvl1pPr>
          </a:lstStyle>
          <a:p>
            <a:fld id="{A80CB818-7379-467D-8E76-EF9D9074A26C}" type="datetime2">
              <a:rPr lang="en-US" kern="0" smtClean="0">
                <a:cs typeface="Arial"/>
                <a:sym typeface="Arial"/>
                <a:rtl val="0"/>
              </a:rPr>
              <a:pPr/>
              <a:t>Wednesday, January 11, 2017</a:t>
            </a:fld>
            <a:endParaRPr lang="en-US" kern="0" dirty="0">
              <a:cs typeface="Arial"/>
              <a:sym typeface="Arial"/>
              <a:rtl val="0"/>
            </a:endParaRPr>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900">
                <a:solidFill>
                  <a:srgbClr val="FFFFFF"/>
                </a:solidFill>
              </a:defRPr>
            </a:lvl1pPr>
          </a:lstStyle>
          <a:p>
            <a:pPr algn="r"/>
            <a:endParaRPr lang="en-US" kern="0" dirty="0">
              <a:cs typeface="Arial"/>
              <a:sym typeface="Arial"/>
              <a:rtl val="0"/>
            </a:endParaRPr>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050" b="1">
                <a:solidFill>
                  <a:srgbClr val="FFFFFF"/>
                </a:solidFill>
              </a:defRPr>
            </a:lvl1pPr>
          </a:lstStyle>
          <a:p>
            <a:pPr>
              <a:buSzPct val="25000"/>
            </a:pPr>
            <a:fld id="{00000000-1234-1234-1234-123412341234}" type="slidenum">
              <a:rPr lang="en-US" kern="0" smtClean="0">
                <a:cs typeface="Arial"/>
                <a:sym typeface="Arial"/>
                <a:rtl val="0"/>
              </a:rPr>
              <a:pPr>
                <a:buSzPct val="25000"/>
              </a:pPr>
              <a:t>‹#›</a:t>
            </a:fld>
            <a:endParaRPr lang="en-US" kern="0">
              <a:cs typeface="Arial"/>
              <a:sym typeface="Arial"/>
              <a:rtl val="0"/>
            </a:endParaRPr>
          </a:p>
        </p:txBody>
      </p:sp>
    </p:spTree>
    <p:extLst>
      <p:ext uri="{BB962C8B-B14F-4D97-AF65-F5344CB8AC3E}">
        <p14:creationId xmlns:p14="http://schemas.microsoft.com/office/powerpoint/2010/main" val="374981007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4ED171F-FA63-416B-8AC7-EC4931C9AC5B}" type="datetime1">
              <a:rPr lang="en-US" smtClean="0">
                <a:solidFill>
                  <a:prstClr val="black">
                    <a:tint val="75000"/>
                  </a:prstClr>
                </a:solidFill>
                <a:cs typeface="Arial"/>
                <a:sym typeface="Arial"/>
                <a:rtl val="0"/>
              </a:rPr>
              <a:pPr/>
              <a:t>1/11/2017</a:t>
            </a:fld>
            <a:endParaRPr lang="en-US">
              <a:solidFill>
                <a:prstClr val="black">
                  <a:tint val="75000"/>
                </a:prstClr>
              </a:solidFill>
              <a:cs typeface="Arial"/>
              <a:sym typeface="Arial"/>
              <a:rtl val="0"/>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cs typeface="Arial"/>
              <a:sym typeface="Arial"/>
              <a:rtl val="0"/>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E495BF7-68B3-41E9-857F-8C50DBF68FBC}" type="slidenum">
              <a:rPr lang="en-US" smtClean="0">
                <a:solidFill>
                  <a:prstClr val="black">
                    <a:tint val="75000"/>
                  </a:prstClr>
                </a:solidFill>
                <a:cs typeface="Arial"/>
                <a:sym typeface="Arial"/>
                <a:rtl val="0"/>
              </a:rPr>
              <a:pPr/>
              <a:t>‹#›</a:t>
            </a:fld>
            <a:endParaRPr lang="en-US">
              <a:solidFill>
                <a:prstClr val="black">
                  <a:tint val="75000"/>
                </a:prstClr>
              </a:solidFill>
              <a:cs typeface="Arial"/>
              <a:sym typeface="Arial"/>
              <a:rtl val="0"/>
            </a:endParaRPr>
          </a:p>
        </p:txBody>
      </p:sp>
      <p:sp>
        <p:nvSpPr>
          <p:cNvPr id="7" name="Rectangle 6"/>
          <p:cNvSpPr>
            <a:spLocks noChangeArrowheads="1"/>
          </p:cNvSpPr>
          <p:nvPr userDrawn="1"/>
        </p:nvSpPr>
        <p:spPr bwMode="auto">
          <a:xfrm>
            <a:off x="0" y="4698802"/>
            <a:ext cx="9144000" cy="450056"/>
          </a:xfrm>
          <a:prstGeom prst="rect">
            <a:avLst/>
          </a:prstGeom>
          <a:solidFill>
            <a:srgbClr val="7F7F7F"/>
          </a:solidFill>
          <a:ln>
            <a:noFill/>
          </a:ln>
          <a:effectLst>
            <a:outerShdw blurRad="40000" dist="23000" dir="5400000" rotWithShape="0">
              <a:srgbClr val="000000">
                <a:alpha val="34998"/>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defRPr/>
            </a:pPr>
            <a:endParaRPr lang="en-US" sz="1350">
              <a:solidFill>
                <a:prstClr val="white"/>
              </a:solidFill>
              <a:cs typeface="Arial"/>
              <a:sym typeface="Arial"/>
              <a:rtl val="0"/>
            </a:endParaRPr>
          </a:p>
        </p:txBody>
      </p:sp>
      <p:sp>
        <p:nvSpPr>
          <p:cNvPr id="8" name="TextBox 9"/>
          <p:cNvSpPr txBox="1">
            <a:spLocks noChangeArrowheads="1"/>
          </p:cNvSpPr>
          <p:nvPr userDrawn="1"/>
        </p:nvSpPr>
        <p:spPr bwMode="auto">
          <a:xfrm>
            <a:off x="436564" y="4837510"/>
            <a:ext cx="4333875" cy="196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Franklin Gothic Book" charset="0"/>
                <a:ea typeface="ヒラギノ角ゴ Pro W3" charset="0"/>
                <a:cs typeface="ヒラギノ角ゴ Pro W3" charset="0"/>
              </a:defRPr>
            </a:lvl1pPr>
            <a:lvl2pPr>
              <a:defRPr sz="2400">
                <a:solidFill>
                  <a:schemeClr val="tx1"/>
                </a:solidFill>
                <a:latin typeface="Franklin Gothic Book" charset="0"/>
                <a:ea typeface="ヒラギノ角ゴ Pro W3" charset="0"/>
                <a:cs typeface="ヒラギノ角ゴ Pro W3" charset="0"/>
              </a:defRPr>
            </a:lvl2pPr>
            <a:lvl3pPr>
              <a:defRPr sz="2400">
                <a:solidFill>
                  <a:schemeClr val="tx1"/>
                </a:solidFill>
                <a:latin typeface="Franklin Gothic Book" charset="0"/>
                <a:ea typeface="ヒラギノ角ゴ Pro W3" charset="0"/>
                <a:cs typeface="ヒラギノ角ゴ Pro W3" charset="0"/>
              </a:defRPr>
            </a:lvl3pPr>
            <a:lvl4pPr>
              <a:defRPr sz="2400">
                <a:solidFill>
                  <a:schemeClr val="tx1"/>
                </a:solidFill>
                <a:latin typeface="Franklin Gothic Book" charset="0"/>
                <a:ea typeface="ヒラギノ角ゴ Pro W3" charset="0"/>
                <a:cs typeface="ヒラギノ角ゴ Pro W3" charset="0"/>
              </a:defRPr>
            </a:lvl4pPr>
            <a:lvl5pPr>
              <a:defRPr sz="2400">
                <a:solidFill>
                  <a:schemeClr val="tx1"/>
                </a:solidFill>
                <a:latin typeface="Franklin Gothic Book" charset="0"/>
                <a:ea typeface="ヒラギノ角ゴ Pro W3" charset="0"/>
                <a:cs typeface="ヒラギノ角ゴ Pro W3" charset="0"/>
              </a:defRPr>
            </a:lvl5pPr>
            <a:lvl6pPr eaLnBrk="0" fontAlgn="base" hangingPunct="0">
              <a:spcAft>
                <a:spcPct val="0"/>
              </a:spcAft>
              <a:buFont typeface="Arial" charset="0"/>
              <a:buChar char="»"/>
              <a:defRPr sz="2400">
                <a:solidFill>
                  <a:schemeClr val="tx1"/>
                </a:solidFill>
                <a:latin typeface="Franklin Gothic Book" charset="0"/>
                <a:ea typeface="ヒラギノ角ゴ Pro W3" charset="0"/>
                <a:cs typeface="ヒラギノ角ゴ Pro W3" charset="0"/>
              </a:defRPr>
            </a:lvl6pPr>
            <a:lvl7pPr eaLnBrk="0" fontAlgn="base" hangingPunct="0">
              <a:spcAft>
                <a:spcPct val="0"/>
              </a:spcAft>
              <a:buFont typeface="Arial" charset="0"/>
              <a:buChar char="»"/>
              <a:defRPr sz="2400">
                <a:solidFill>
                  <a:schemeClr val="tx1"/>
                </a:solidFill>
                <a:latin typeface="Franklin Gothic Book" charset="0"/>
                <a:ea typeface="ヒラギノ角ゴ Pro W3" charset="0"/>
                <a:cs typeface="ヒラギノ角ゴ Pro W3" charset="0"/>
              </a:defRPr>
            </a:lvl7pPr>
            <a:lvl8pPr eaLnBrk="0" fontAlgn="base" hangingPunct="0">
              <a:spcAft>
                <a:spcPct val="0"/>
              </a:spcAft>
              <a:buFont typeface="Arial" charset="0"/>
              <a:buChar char="»"/>
              <a:defRPr sz="2400">
                <a:solidFill>
                  <a:schemeClr val="tx1"/>
                </a:solidFill>
                <a:latin typeface="Franklin Gothic Book" charset="0"/>
                <a:ea typeface="ヒラギノ角ゴ Pro W3" charset="0"/>
                <a:cs typeface="ヒラギノ角ゴ Pro W3" charset="0"/>
              </a:defRPr>
            </a:lvl8pPr>
            <a:lvl9pPr eaLnBrk="0" fontAlgn="base" hangingPunct="0">
              <a:spcAft>
                <a:spcPct val="0"/>
              </a:spcAft>
              <a:buFont typeface="Arial" charset="0"/>
              <a:buChar char="»"/>
              <a:defRPr sz="2400">
                <a:solidFill>
                  <a:schemeClr val="tx1"/>
                </a:solidFill>
                <a:latin typeface="Franklin Gothic Book" charset="0"/>
                <a:ea typeface="ヒラギノ角ゴ Pro W3" charset="0"/>
                <a:cs typeface="ヒラギノ角ゴ Pro W3" charset="0"/>
              </a:defRPr>
            </a:lvl9pPr>
          </a:lstStyle>
          <a:p>
            <a:r>
              <a:rPr lang="en-US" sz="675" dirty="0">
                <a:solidFill>
                  <a:prstClr val="white"/>
                </a:solidFill>
                <a:sym typeface="Arial"/>
                <a:rtl val="0"/>
              </a:rPr>
              <a:t>BROADCASTING BOARD OF GOVERNORS</a:t>
            </a:r>
          </a:p>
        </p:txBody>
      </p:sp>
      <p:pic>
        <p:nvPicPr>
          <p:cNvPr id="9" name="BBGEntityLogos_Abbreviated_White.png" descr="/Volumes/Work Files/_BBG Projects/BBG 2017 Budget/Powerpoint/Images/BBGEntityLogos_Abbreviated_White.png"/>
          <p:cNvPicPr>
            <a:picLocks noChangeAspect="1"/>
          </p:cNvPicPr>
          <p:nvPr userDrawn="1"/>
        </p:nvPicPr>
        <p:blipFill>
          <a:blip r:embed="rId13" r:link="rId14" cstate="screen">
            <a:extLst>
              <a:ext uri="{28A0092B-C50C-407E-A947-70E740481C1C}">
                <a14:useLocalDpi xmlns:a14="http://schemas.microsoft.com/office/drawing/2010/main"/>
              </a:ext>
            </a:extLst>
          </a:blip>
          <a:srcRect/>
          <a:stretch>
            <a:fillRect/>
          </a:stretch>
        </p:blipFill>
        <p:spPr bwMode="auto">
          <a:xfrm>
            <a:off x="5640388" y="4755357"/>
            <a:ext cx="3175000" cy="326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7705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685800" rtl="0" eaLnBrk="1" latinLnBrk="0" hangingPunct="1">
        <a:spcBef>
          <a:spcPct val="0"/>
        </a:spcBef>
        <a:buNone/>
        <a:defRPr sz="3300" b="1" kern="1200">
          <a:solidFill>
            <a:srgbClr val="93B4C9"/>
          </a:solidFill>
          <a:latin typeface="Arial"/>
          <a:ea typeface="+mj-ea"/>
          <a:cs typeface="Arial"/>
        </a:defRPr>
      </a:lvl1pPr>
    </p:titleStyle>
    <p:bodyStyle>
      <a:lvl1pPr marL="257175" indent="-257175" algn="l" defTabSz="685800" rtl="0" eaLnBrk="1" latinLnBrk="0" hangingPunct="1">
        <a:spcBef>
          <a:spcPct val="20000"/>
        </a:spcBef>
        <a:buFont typeface="Arial" panose="020B0604020202020204" pitchFamily="34" charset="0"/>
        <a:buChar char="•"/>
        <a:defRPr sz="2400" b="1" kern="1200">
          <a:solidFill>
            <a:srgbClr val="FFF0D7"/>
          </a:solidFill>
          <a:latin typeface="Arial Narrow"/>
          <a:ea typeface="+mn-ea"/>
          <a:cs typeface="Arial Narrow"/>
        </a:defRPr>
      </a:lvl1pPr>
      <a:lvl2pPr marL="557213" indent="-214313" algn="l" defTabSz="685800" rtl="0" eaLnBrk="1" latinLnBrk="0" hangingPunct="1">
        <a:spcBef>
          <a:spcPct val="20000"/>
        </a:spcBef>
        <a:buFont typeface="Arial" panose="020B0604020202020204" pitchFamily="34" charset="0"/>
        <a:buChar char="–"/>
        <a:defRPr sz="2100" kern="1200">
          <a:solidFill>
            <a:srgbClr val="FFF0D7"/>
          </a:solidFill>
          <a:latin typeface="Arial Narrow"/>
          <a:ea typeface="+mn-ea"/>
          <a:cs typeface="Arial Narrow"/>
        </a:defRPr>
      </a:lvl2pPr>
      <a:lvl3pPr marL="857250" indent="-171450" algn="l" defTabSz="685800" rtl="0" eaLnBrk="1" latinLnBrk="0" hangingPunct="1">
        <a:spcBef>
          <a:spcPct val="20000"/>
        </a:spcBef>
        <a:buFont typeface="Arial" panose="020B0604020202020204" pitchFamily="34" charset="0"/>
        <a:buChar char="•"/>
        <a:defRPr sz="1800" kern="1200">
          <a:solidFill>
            <a:srgbClr val="FFF0D7"/>
          </a:solidFill>
          <a:latin typeface="Arial Narrow"/>
          <a:ea typeface="+mn-ea"/>
          <a:cs typeface="Arial Narrow"/>
        </a:defRPr>
      </a:lvl3pPr>
      <a:lvl4pPr marL="1200150" indent="-171450" algn="l" defTabSz="685800" rtl="0" eaLnBrk="1" latinLnBrk="0" hangingPunct="1">
        <a:spcBef>
          <a:spcPct val="20000"/>
        </a:spcBef>
        <a:buFont typeface="Arial" panose="020B0604020202020204" pitchFamily="34" charset="0"/>
        <a:buChar char="–"/>
        <a:defRPr sz="1500" kern="1200">
          <a:solidFill>
            <a:srgbClr val="FFF0D7"/>
          </a:solidFill>
          <a:latin typeface="Arial Narrow"/>
          <a:ea typeface="+mn-ea"/>
          <a:cs typeface="Arial Narrow"/>
        </a:defRPr>
      </a:lvl4pPr>
      <a:lvl5pPr marL="1543050" indent="-171450" algn="l" defTabSz="685800" rtl="0" eaLnBrk="1" latinLnBrk="0" hangingPunct="1">
        <a:spcBef>
          <a:spcPct val="20000"/>
        </a:spcBef>
        <a:buFont typeface="Arial" panose="020B0604020202020204" pitchFamily="34" charset="0"/>
        <a:buChar char="»"/>
        <a:defRPr sz="1500" kern="1200">
          <a:solidFill>
            <a:srgbClr val="FFF0D7"/>
          </a:solidFill>
          <a:latin typeface="Arial Narrow"/>
          <a:ea typeface="+mn-ea"/>
          <a:cs typeface="Arial Narrow"/>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kern="0">
              <a:solidFill>
                <a:srgbClr val="FFFFFF"/>
              </a:solidFill>
              <a:sym typeface="Arial"/>
              <a:rtl val="0"/>
            </a:endParaRPr>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kern="0">
              <a:solidFill>
                <a:srgbClr val="FFFFFF"/>
              </a:solidFill>
              <a:sym typeface="Arial"/>
              <a:rtl val="0"/>
            </a:endParaRPr>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900">
                <a:solidFill>
                  <a:srgbClr val="FFFFFF"/>
                </a:solidFill>
              </a:defRPr>
            </a:lvl1pPr>
          </a:lstStyle>
          <a:p>
            <a:fld id="{A80CB818-7379-467D-8E76-EF9D9074A26C}" type="datetime2">
              <a:rPr lang="en-US" kern="0" smtClean="0">
                <a:cs typeface="Arial"/>
                <a:sym typeface="Arial"/>
                <a:rtl val="0"/>
              </a:rPr>
              <a:pPr/>
              <a:t>Wednesday, January 11, 2017</a:t>
            </a:fld>
            <a:endParaRPr lang="en-US" kern="0" dirty="0">
              <a:cs typeface="Arial"/>
              <a:sym typeface="Arial"/>
              <a:rtl val="0"/>
            </a:endParaRPr>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900">
                <a:solidFill>
                  <a:srgbClr val="FFFFFF"/>
                </a:solidFill>
              </a:defRPr>
            </a:lvl1pPr>
          </a:lstStyle>
          <a:p>
            <a:pPr algn="r"/>
            <a:endParaRPr lang="en-US" kern="0" dirty="0">
              <a:cs typeface="Arial"/>
              <a:sym typeface="Arial"/>
              <a:rtl val="0"/>
            </a:endParaRPr>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050" b="1">
                <a:solidFill>
                  <a:srgbClr val="FFFFFF"/>
                </a:solidFill>
              </a:defRPr>
            </a:lvl1pPr>
          </a:lstStyle>
          <a:p>
            <a:pPr>
              <a:buSzPct val="25000"/>
            </a:pPr>
            <a:fld id="{00000000-1234-1234-1234-123412341234}" type="slidenum">
              <a:rPr lang="en-US" kern="0" smtClean="0">
                <a:cs typeface="Arial"/>
                <a:sym typeface="Arial"/>
                <a:rtl val="0"/>
              </a:rPr>
              <a:pPr>
                <a:buSzPct val="25000"/>
              </a:pPr>
              <a:t>‹#›</a:t>
            </a:fld>
            <a:endParaRPr lang="en-US" kern="0">
              <a:cs typeface="Arial"/>
              <a:sym typeface="Arial"/>
              <a:rtl val="0"/>
            </a:endParaRPr>
          </a:p>
        </p:txBody>
      </p:sp>
    </p:spTree>
    <p:extLst>
      <p:ext uri="{BB962C8B-B14F-4D97-AF65-F5344CB8AC3E}">
        <p14:creationId xmlns:p14="http://schemas.microsoft.com/office/powerpoint/2010/main" val="88736571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53.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image" Target="file://localhost/Volumes/LaCie/Impact%20Model%20Powerpoint/IREX%20Event%20January%202017/Inform_Ukraine.png" TargetMode="External"/><Relationship Id="rId2" Type="http://schemas.openxmlformats.org/officeDocument/2006/relationships/image" Target="../media/image26.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52.xml"/><Relationship Id="rId4" Type="http://schemas.openxmlformats.org/officeDocument/2006/relationships/image" Target="file://localhost/Volumes/LaCie/Impact%20Model%20Powerpoint/IREX%20Event%20January%202017/EngageConnect_Ukraine.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image" Target="file://localhost/Volumes/LaCie/Impact%20Model%20Powerpoint/IREX%20Event%20January%202017/BeInfluential_Ukraine.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5" name="Picture 4" descr="IREX_Logo_Color-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064" y="1143000"/>
            <a:ext cx="5715000" cy="28575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3" y="666746"/>
            <a:ext cx="3810008" cy="3810008"/>
          </a:xfrm>
          <a:prstGeom prst="rect">
            <a:avLst/>
          </a:prstGeom>
        </p:spPr>
      </p:pic>
    </p:spTree>
    <p:extLst>
      <p:ext uri="{BB962C8B-B14F-4D97-AF65-F5344CB8AC3E}">
        <p14:creationId xmlns:p14="http://schemas.microsoft.com/office/powerpoint/2010/main" val="4027872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9011"/>
          <a:stretch/>
        </p:blipFill>
        <p:spPr>
          <a:xfrm>
            <a:off x="1657350" y="548640"/>
            <a:ext cx="5856928" cy="3886236"/>
          </a:xfrm>
          <a:prstGeom prst="rect">
            <a:avLst/>
          </a:prstGeom>
        </p:spPr>
      </p:pic>
      <p:sp>
        <p:nvSpPr>
          <p:cNvPr id="3" name="Slide Number Placeholder 2"/>
          <p:cNvSpPr>
            <a:spLocks noGrp="1"/>
          </p:cNvSpPr>
          <p:nvPr>
            <p:ph type="sldNum" sz="quarter" idx="12"/>
          </p:nvPr>
        </p:nvSpPr>
        <p:spPr/>
        <p:txBody>
          <a:bodyPr/>
          <a:lstStyle/>
          <a:p>
            <a:fld id="{DE495BF7-68B3-41E9-857F-8C50DBF68FBC}" type="slidenum">
              <a:rPr lang="en-US" smtClean="0">
                <a:solidFill>
                  <a:prstClr val="black">
                    <a:tint val="75000"/>
                  </a:prstClr>
                </a:solidFill>
              </a:rPr>
              <a:pPr/>
              <a:t>10</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10</a:t>
            </a:fld>
            <a:endParaRPr lang="en-US" sz="1350" dirty="0">
              <a:solidFill>
                <a:srgbClr val="FF0000"/>
              </a:solidFill>
              <a:sym typeface="Arial"/>
              <a:rtl val="0"/>
            </a:endParaRPr>
          </a:p>
        </p:txBody>
      </p:sp>
    </p:spTree>
    <p:extLst>
      <p:ext uri="{BB962C8B-B14F-4D97-AF65-F5344CB8AC3E}">
        <p14:creationId xmlns:p14="http://schemas.microsoft.com/office/powerpoint/2010/main" val="105052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Influential_Goal2.png"/>
          <p:cNvPicPr>
            <a:picLocks noChangeAspect="1"/>
          </p:cNvPicPr>
          <p:nvPr/>
        </p:nvPicPr>
        <p:blipFill rotWithShape="1">
          <a:blip r:embed="rId3" cstate="print">
            <a:extLst>
              <a:ext uri="{28A0092B-C50C-407E-A947-70E740481C1C}">
                <a14:useLocalDpi xmlns:a14="http://schemas.microsoft.com/office/drawing/2010/main" val="0"/>
              </a:ext>
            </a:extLst>
          </a:blip>
          <a:srcRect b="37333"/>
          <a:stretch/>
        </p:blipFill>
        <p:spPr>
          <a:xfrm>
            <a:off x="1657350" y="548640"/>
            <a:ext cx="6119622" cy="3006955"/>
          </a:xfrm>
          <a:prstGeom prst="rect">
            <a:avLst/>
          </a:prstGeom>
        </p:spPr>
      </p:pic>
      <p:sp>
        <p:nvSpPr>
          <p:cNvPr id="3" name="Slide Number Placeholder 2"/>
          <p:cNvSpPr>
            <a:spLocks noGrp="1"/>
          </p:cNvSpPr>
          <p:nvPr>
            <p:ph type="sldNum" sz="quarter" idx="12"/>
          </p:nvPr>
        </p:nvSpPr>
        <p:spPr/>
        <p:txBody>
          <a:bodyPr/>
          <a:lstStyle/>
          <a:p>
            <a:fld id="{DE495BF7-68B3-41E9-857F-8C50DBF68FBC}" type="slidenum">
              <a:rPr lang="en-US" smtClean="0">
                <a:solidFill>
                  <a:prstClr val="black">
                    <a:tint val="75000"/>
                  </a:prstClr>
                </a:solidFill>
              </a:rPr>
              <a:pPr/>
              <a:t>11</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11</a:t>
            </a:fld>
            <a:endParaRPr lang="en-US" sz="1350" dirty="0">
              <a:solidFill>
                <a:srgbClr val="FF0000"/>
              </a:solidFill>
              <a:sym typeface="Arial"/>
              <a:rtl val="0"/>
            </a:endParaRPr>
          </a:p>
        </p:txBody>
      </p:sp>
    </p:spTree>
    <p:extLst>
      <p:ext uri="{BB962C8B-B14F-4D97-AF65-F5344CB8AC3E}">
        <p14:creationId xmlns:p14="http://schemas.microsoft.com/office/powerpoint/2010/main" val="35501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3704"/>
          <a:stretch/>
        </p:blipFill>
        <p:spPr>
          <a:xfrm>
            <a:off x="1657350" y="548641"/>
            <a:ext cx="5161961" cy="3181196"/>
          </a:xfrm>
          <a:prstGeom prst="rect">
            <a:avLst/>
          </a:prstGeom>
        </p:spPr>
      </p:pic>
      <p:sp>
        <p:nvSpPr>
          <p:cNvPr id="3" name="Slide Number Placeholder 2"/>
          <p:cNvSpPr>
            <a:spLocks noGrp="1"/>
          </p:cNvSpPr>
          <p:nvPr>
            <p:ph type="sldNum" sz="quarter" idx="12"/>
          </p:nvPr>
        </p:nvSpPr>
        <p:spPr/>
        <p:txBody>
          <a:bodyPr/>
          <a:lstStyle/>
          <a:p>
            <a:fld id="{DE495BF7-68B3-41E9-857F-8C50DBF68FBC}" type="slidenum">
              <a:rPr lang="en-US" smtClean="0">
                <a:solidFill>
                  <a:prstClr val="black">
                    <a:tint val="75000"/>
                  </a:prstClr>
                </a:solidFill>
              </a:rPr>
              <a:pPr/>
              <a:t>12</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12</a:t>
            </a:fld>
            <a:endParaRPr lang="en-US" sz="1350" dirty="0">
              <a:solidFill>
                <a:srgbClr val="FF0000"/>
              </a:solidFill>
              <a:sym typeface="Arial"/>
              <a:rtl val="0"/>
            </a:endParaRPr>
          </a:p>
        </p:txBody>
      </p:sp>
    </p:spTree>
    <p:extLst>
      <p:ext uri="{BB962C8B-B14F-4D97-AF65-F5344CB8AC3E}">
        <p14:creationId xmlns:p14="http://schemas.microsoft.com/office/powerpoint/2010/main" val="67813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350" y="548640"/>
            <a:ext cx="5891219" cy="3515985"/>
          </a:xfrm>
          <a:prstGeom prst="rect">
            <a:avLst/>
          </a:prstGeom>
        </p:spPr>
      </p:pic>
      <p:sp>
        <p:nvSpPr>
          <p:cNvPr id="2" name="Slide Number Placeholder 1"/>
          <p:cNvSpPr>
            <a:spLocks noGrp="1"/>
          </p:cNvSpPr>
          <p:nvPr>
            <p:ph type="sldNum" sz="quarter" idx="12"/>
          </p:nvPr>
        </p:nvSpPr>
        <p:spPr/>
        <p:txBody>
          <a:bodyPr/>
          <a:lstStyle/>
          <a:p>
            <a:fld id="{DE495BF7-68B3-41E9-857F-8C50DBF68FBC}" type="slidenum">
              <a:rPr lang="en-US" smtClean="0">
                <a:solidFill>
                  <a:prstClr val="black">
                    <a:tint val="75000"/>
                  </a:prstClr>
                </a:solidFill>
              </a:rPr>
              <a:pPr/>
              <a:t>13</a:t>
            </a:fld>
            <a:endParaRPr lang="en-US">
              <a:solidFill>
                <a:prstClr val="black">
                  <a:tint val="75000"/>
                </a:prstClr>
              </a:solidFill>
            </a:endParaRPr>
          </a:p>
        </p:txBody>
      </p:sp>
      <p:sp>
        <p:nvSpPr>
          <p:cNvPr id="5"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13</a:t>
            </a:fld>
            <a:endParaRPr lang="en-US" sz="1350" dirty="0">
              <a:solidFill>
                <a:srgbClr val="FF0000"/>
              </a:solidFill>
              <a:sym typeface="Arial"/>
              <a:rtl val="0"/>
            </a:endParaRPr>
          </a:p>
        </p:txBody>
      </p:sp>
    </p:spTree>
    <p:extLst>
      <p:ext uri="{BB962C8B-B14F-4D97-AF65-F5344CB8AC3E}">
        <p14:creationId xmlns:p14="http://schemas.microsoft.com/office/powerpoint/2010/main" val="116606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350" y="548641"/>
            <a:ext cx="5925510" cy="3932051"/>
          </a:xfrm>
          <a:prstGeom prst="rect">
            <a:avLst/>
          </a:prstGeom>
        </p:spPr>
      </p:pic>
      <p:sp>
        <p:nvSpPr>
          <p:cNvPr id="3" name="Slide Number Placeholder 2"/>
          <p:cNvSpPr>
            <a:spLocks noGrp="1"/>
          </p:cNvSpPr>
          <p:nvPr>
            <p:ph type="sldNum" sz="quarter" idx="12"/>
          </p:nvPr>
        </p:nvSpPr>
        <p:spPr/>
        <p:txBody>
          <a:bodyPr/>
          <a:lstStyle/>
          <a:p>
            <a:fld id="{DE495BF7-68B3-41E9-857F-8C50DBF68FBC}" type="slidenum">
              <a:rPr lang="en-US" smtClean="0">
                <a:solidFill>
                  <a:prstClr val="black">
                    <a:tint val="75000"/>
                  </a:prstClr>
                </a:solidFill>
              </a:rPr>
              <a:pPr/>
              <a:t>14</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14</a:t>
            </a:fld>
            <a:endParaRPr lang="en-US" sz="1350" dirty="0">
              <a:solidFill>
                <a:srgbClr val="FF0000"/>
              </a:solidFill>
              <a:sym typeface="Arial"/>
              <a:rtl val="0"/>
            </a:endParaRPr>
          </a:p>
        </p:txBody>
      </p:sp>
    </p:spTree>
    <p:extLst>
      <p:ext uri="{BB962C8B-B14F-4D97-AF65-F5344CB8AC3E}">
        <p14:creationId xmlns:p14="http://schemas.microsoft.com/office/powerpoint/2010/main" val="205127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997" y="26377"/>
            <a:ext cx="6286500" cy="4666067"/>
          </a:xfrm>
          <a:prstGeom prst="rect">
            <a:avLst/>
          </a:prstGeom>
        </p:spPr>
      </p:pic>
      <p:sp>
        <p:nvSpPr>
          <p:cNvPr id="3" name="Slide Number Placeholder 2"/>
          <p:cNvSpPr>
            <a:spLocks noGrp="1"/>
          </p:cNvSpPr>
          <p:nvPr>
            <p:ph type="sldNum" sz="quarter" idx="12"/>
          </p:nvPr>
        </p:nvSpPr>
        <p:spPr/>
        <p:txBody>
          <a:bodyPr/>
          <a:lstStyle/>
          <a:p>
            <a:fld id="{DE495BF7-68B3-41E9-857F-8C50DBF68FBC}" type="slidenum">
              <a:rPr lang="en-US" smtClean="0">
                <a:solidFill>
                  <a:prstClr val="black">
                    <a:tint val="75000"/>
                  </a:prstClr>
                </a:solidFill>
              </a:rPr>
              <a:pPr/>
              <a:t>15</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15</a:t>
            </a:fld>
            <a:endParaRPr lang="en-US" sz="1350" dirty="0">
              <a:solidFill>
                <a:srgbClr val="FF0000"/>
              </a:solidFill>
              <a:sym typeface="Arial"/>
              <a:rtl val="0"/>
            </a:endParaRPr>
          </a:p>
        </p:txBody>
      </p:sp>
      <p:sp>
        <p:nvSpPr>
          <p:cNvPr id="6" name="TextBox 5"/>
          <p:cNvSpPr txBox="1"/>
          <p:nvPr/>
        </p:nvSpPr>
        <p:spPr>
          <a:xfrm>
            <a:off x="1543050" y="228600"/>
            <a:ext cx="2661333" cy="923330"/>
          </a:xfrm>
          <a:prstGeom prst="rect">
            <a:avLst/>
          </a:prstGeom>
          <a:noFill/>
        </p:spPr>
        <p:txBody>
          <a:bodyPr wrap="square" rtlCol="0">
            <a:spAutoFit/>
          </a:bodyPr>
          <a:lstStyle/>
          <a:p>
            <a:r>
              <a:rPr lang="en-US" sz="2700" b="1" dirty="0">
                <a:solidFill>
                  <a:srgbClr val="FF0000"/>
                </a:solidFill>
                <a:latin typeface="Microsoft Yi Baiti" panose="03000500000000000000" pitchFamily="66" charset="0"/>
                <a:ea typeface="Microsoft Yi Baiti" panose="03000500000000000000" pitchFamily="66" charset="0"/>
                <a:cs typeface="Arial"/>
                <a:sym typeface="Arial"/>
                <a:rtl val="0"/>
              </a:rPr>
              <a:t>World Map by Research Status</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3543300"/>
            <a:ext cx="1183517" cy="1071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44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Model Example</a:t>
            </a:r>
            <a:endParaRPr lang="en-US" dirty="0"/>
          </a:p>
        </p:txBody>
      </p:sp>
      <p:sp>
        <p:nvSpPr>
          <p:cNvPr id="5" name="Text Placeholder 4"/>
          <p:cNvSpPr>
            <a:spLocks noGrp="1"/>
          </p:cNvSpPr>
          <p:nvPr>
            <p:ph type="body" idx="1"/>
          </p:nvPr>
        </p:nvSpPr>
        <p:spPr/>
        <p:txBody>
          <a:bodyPr/>
          <a:lstStyle/>
          <a:p>
            <a:r>
              <a:rPr lang="en-US" dirty="0" smtClean="0"/>
              <a:t>Ukraine</a:t>
            </a:r>
            <a:endParaRPr lang="en-US" dirty="0"/>
          </a:p>
        </p:txBody>
      </p:sp>
    </p:spTree>
    <p:extLst>
      <p:ext uri="{BB962C8B-B14F-4D97-AF65-F5344CB8AC3E}">
        <p14:creationId xmlns:p14="http://schemas.microsoft.com/office/powerpoint/2010/main" val="120474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495BF7-68B3-41E9-857F-8C50DBF68FBC}" type="slidenum">
              <a:rPr lang="en-US" smtClean="0">
                <a:solidFill>
                  <a:prstClr val="black">
                    <a:tint val="75000"/>
                  </a:prstClr>
                </a:solidFill>
              </a:rPr>
              <a:pPr/>
              <a:t>17</a:t>
            </a:fld>
            <a:endParaRPr lang="en-US">
              <a:solidFill>
                <a:prstClr val="black">
                  <a:tint val="75000"/>
                </a:prstClr>
              </a:solidFill>
            </a:endParaRPr>
          </a:p>
        </p:txBody>
      </p:sp>
      <p:pic>
        <p:nvPicPr>
          <p:cNvPr id="8" name="Inform_Ukraine.png" descr="/Volumes/LaCie/Impact Model Powerpoint/IREX Event January 2017/Inform_Ukraine.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657350" y="342900"/>
            <a:ext cx="5780680" cy="4212818"/>
          </a:xfrm>
          <a:prstGeom prst="rect">
            <a:avLst/>
          </a:prstGeom>
        </p:spPr>
      </p:pic>
    </p:spTree>
    <p:extLst>
      <p:ext uri="{BB962C8B-B14F-4D97-AF65-F5344CB8AC3E}">
        <p14:creationId xmlns:p14="http://schemas.microsoft.com/office/powerpoint/2010/main" val="2244101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495BF7-68B3-41E9-857F-8C50DBF68FBC}" type="slidenum">
              <a:rPr lang="en-US" smtClean="0">
                <a:solidFill>
                  <a:prstClr val="black">
                    <a:tint val="75000"/>
                  </a:prstClr>
                </a:solidFill>
              </a:rPr>
              <a:pPr/>
              <a:t>18</a:t>
            </a:fld>
            <a:endParaRPr lang="en-US">
              <a:solidFill>
                <a:prstClr val="black">
                  <a:tint val="75000"/>
                </a:prstClr>
              </a:solidFill>
            </a:endParaRPr>
          </a:p>
        </p:txBody>
      </p:sp>
      <p:pic>
        <p:nvPicPr>
          <p:cNvPr id="7" name="Inform_Ukraine.png"/>
          <p:cNvPicPr>
            <a:picLocks noChangeAspect="1"/>
          </p:cNvPicPr>
          <p:nvPr/>
        </p:nvPicPr>
        <p:blipFill rotWithShape="1">
          <a:blip r:embed="rId3" r:link="rId4">
            <a:extLst>
              <a:ext uri="{28A0092B-C50C-407E-A947-70E740481C1C}">
                <a14:useLocalDpi xmlns:a14="http://schemas.microsoft.com/office/drawing/2010/main" val="0"/>
              </a:ext>
            </a:extLst>
          </a:blip>
          <a:srcRect b="3655"/>
          <a:stretch/>
        </p:blipFill>
        <p:spPr>
          <a:xfrm>
            <a:off x="1657350" y="342900"/>
            <a:ext cx="5679861" cy="4272445"/>
          </a:xfrm>
          <a:prstGeom prst="rect">
            <a:avLst/>
          </a:prstGeom>
        </p:spPr>
      </p:pic>
    </p:spTree>
    <p:extLst>
      <p:ext uri="{BB962C8B-B14F-4D97-AF65-F5344CB8AC3E}">
        <p14:creationId xmlns:p14="http://schemas.microsoft.com/office/powerpoint/2010/main" val="3411260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495BF7-68B3-41E9-857F-8C50DBF68FBC}" type="slidenum">
              <a:rPr lang="en-US" smtClean="0">
                <a:solidFill>
                  <a:prstClr val="black">
                    <a:tint val="75000"/>
                  </a:prstClr>
                </a:solidFill>
              </a:rPr>
              <a:pPr/>
              <a:t>19</a:t>
            </a:fld>
            <a:endParaRPr lang="en-US">
              <a:solidFill>
                <a:prstClr val="black">
                  <a:tint val="75000"/>
                </a:prstClr>
              </a:solidFill>
            </a:endParaRPr>
          </a:p>
        </p:txBody>
      </p:sp>
      <p:pic>
        <p:nvPicPr>
          <p:cNvPr id="6" name="Inform_Ukraine.png"/>
          <p:cNvPicPr>
            <a:picLocks noChangeAspect="1"/>
          </p:cNvPicPr>
          <p:nvPr/>
        </p:nvPicPr>
        <p:blipFill rotWithShape="1">
          <a:blip r:embed="rId3" r:link="rId4">
            <a:extLst>
              <a:ext uri="{28A0092B-C50C-407E-A947-70E740481C1C}">
                <a14:useLocalDpi xmlns:a14="http://schemas.microsoft.com/office/drawing/2010/main" val="0"/>
              </a:ext>
            </a:extLst>
          </a:blip>
          <a:srcRect b="2661"/>
          <a:stretch/>
        </p:blipFill>
        <p:spPr>
          <a:xfrm>
            <a:off x="1543051" y="285750"/>
            <a:ext cx="5919659" cy="4388166"/>
          </a:xfrm>
          <a:prstGeom prst="rect">
            <a:avLst/>
          </a:prstGeom>
        </p:spPr>
      </p:pic>
    </p:spTree>
    <p:extLst>
      <p:ext uri="{BB962C8B-B14F-4D97-AF65-F5344CB8AC3E}">
        <p14:creationId xmlns:p14="http://schemas.microsoft.com/office/powerpoint/2010/main" val="28863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BBG Impact Model</a:t>
            </a:r>
            <a:endParaRPr lang="en-US" dirty="0"/>
          </a:p>
        </p:txBody>
      </p:sp>
    </p:spTree>
    <p:extLst>
      <p:ext uri="{BB962C8B-B14F-4D97-AF65-F5344CB8AC3E}">
        <p14:creationId xmlns:p14="http://schemas.microsoft.com/office/powerpoint/2010/main" val="2415915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5" name="Picture 4" descr="IREX_Logo_Color-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064" y="1143000"/>
            <a:ext cx="5715000" cy="28575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3" y="666746"/>
            <a:ext cx="3810008" cy="3810008"/>
          </a:xfrm>
          <a:prstGeom prst="rect">
            <a:avLst/>
          </a:prstGeom>
        </p:spPr>
      </p:pic>
    </p:spTree>
    <p:extLst>
      <p:ext uri="{BB962C8B-B14F-4D97-AF65-F5344CB8AC3E}">
        <p14:creationId xmlns:p14="http://schemas.microsoft.com/office/powerpoint/2010/main" val="594290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9542" b="-39542"/>
          <a:stretch/>
        </p:blipFill>
        <p:spPr>
          <a:xfrm>
            <a:off x="305" y="0"/>
            <a:ext cx="9144000" cy="7048552"/>
          </a:xfrm>
          <a:prstGeom prst="rect">
            <a:avLst/>
          </a:prstGeom>
        </p:spPr>
      </p:pic>
      <p:pic>
        <p:nvPicPr>
          <p:cNvPr id="11" name="Picture 10" descr="IREX_Logo_Color-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4270375"/>
            <a:ext cx="1708150" cy="854075"/>
          </a:xfrm>
          <a:prstGeom prst="rect">
            <a:avLst/>
          </a:prstGeom>
        </p:spPr>
      </p:pic>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sp>
        <p:nvSpPr>
          <p:cNvPr id="10" name="Title 1"/>
          <p:cNvSpPr txBox="1">
            <a:spLocks/>
          </p:cNvSpPr>
          <p:nvPr/>
        </p:nvSpPr>
        <p:spPr>
          <a:xfrm>
            <a:off x="0" y="2793386"/>
            <a:ext cx="9151620" cy="1473200"/>
          </a:xfrm>
          <a:prstGeom prst="rect">
            <a:avLst/>
          </a:prstGeom>
          <a:solidFill>
            <a:srgbClr val="075254">
              <a:alpha val="47843"/>
            </a:srgbClr>
          </a:solidFill>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l"/>
            <a:endParaRPr lang="en-JM" sz="4400" kern="0" spc="-50" dirty="0">
              <a:solidFill>
                <a:schemeClr val="accent5">
                  <a:lumMod val="50000"/>
                </a:schemeClr>
              </a:solidFill>
              <a:latin typeface="Arial Regular" charset="0"/>
              <a:ea typeface="Arial" charset="0"/>
              <a:cs typeface="Arial Regular" charset="0"/>
            </a:endParaRPr>
          </a:p>
        </p:txBody>
      </p:sp>
      <p:sp>
        <p:nvSpPr>
          <p:cNvPr id="7" name="Title 1"/>
          <p:cNvSpPr txBox="1">
            <a:spLocks/>
          </p:cNvSpPr>
          <p:nvPr/>
        </p:nvSpPr>
        <p:spPr>
          <a:xfrm>
            <a:off x="520699" y="2475221"/>
            <a:ext cx="8523547" cy="147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l"/>
            <a:r>
              <a:rPr lang="en-US" sz="4400" b="1" dirty="0" smtClean="0">
                <a:solidFill>
                  <a:schemeClr val="bg1"/>
                </a:solidFill>
                <a:latin typeface="Arial" charset="0"/>
                <a:ea typeface="Arial" charset="0"/>
                <a:cs typeface="Arial" charset="0"/>
              </a:rPr>
              <a:t>Media Sustainability Index</a:t>
            </a:r>
            <a:endParaRPr lang="en-JM" sz="4400" kern="0" spc="-50" dirty="0">
              <a:solidFill>
                <a:schemeClr val="bg1"/>
              </a:solidFill>
              <a:latin typeface="Arial Regular" charset="0"/>
              <a:ea typeface="Arial" charset="0"/>
              <a:cs typeface="Arial Regular" charset="0"/>
            </a:endParaRPr>
          </a:p>
        </p:txBody>
      </p:sp>
      <p:sp>
        <p:nvSpPr>
          <p:cNvPr id="9" name="TextBox 8"/>
          <p:cNvSpPr txBox="1"/>
          <p:nvPr/>
        </p:nvSpPr>
        <p:spPr>
          <a:xfrm>
            <a:off x="520700" y="3642240"/>
            <a:ext cx="5399235" cy="523220"/>
          </a:xfrm>
          <a:prstGeom prst="rect">
            <a:avLst/>
          </a:prstGeom>
          <a:noFill/>
        </p:spPr>
        <p:txBody>
          <a:bodyPr wrap="none" rtlCol="0">
            <a:spAutoFit/>
          </a:bodyPr>
          <a:lstStyle/>
          <a:p>
            <a:r>
              <a:rPr lang="en-US" sz="2800" b="1" dirty="0" smtClean="0">
                <a:solidFill>
                  <a:schemeClr val="bg1"/>
                </a:solidFill>
                <a:latin typeface="Arial" charset="0"/>
                <a:ea typeface="Arial" charset="0"/>
                <a:cs typeface="Arial" charset="0"/>
              </a:rPr>
              <a:t>Measuring Media Performance</a:t>
            </a:r>
            <a:endParaRPr lang="en-US" sz="28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165943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Measuring Media: a Development Context</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Content Placeholder 17"/>
          <p:cNvGraphicFramePr>
            <a:graphicFrameLocks/>
          </p:cNvGraphicFramePr>
          <p:nvPr>
            <p:extLst>
              <p:ext uri="{D42A27DB-BD31-4B8C-83A1-F6EECF244321}">
                <p14:modId xmlns:p14="http://schemas.microsoft.com/office/powerpoint/2010/main" val="1053857603"/>
              </p:ext>
            </p:extLst>
          </p:nvPr>
        </p:nvGraphicFramePr>
        <p:xfrm>
          <a:off x="457200" y="942975"/>
          <a:ext cx="8229600" cy="376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3610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Objective 2: Professional Journalism</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590566" y="698500"/>
            <a:ext cx="8553433" cy="4228850"/>
          </a:xfrm>
          <a:prstGeom prst="rect">
            <a:avLst/>
          </a:prstGeom>
        </p:spPr>
        <p:txBody>
          <a:bodyPr wrap="square">
            <a:spAutoFit/>
          </a:bodyPr>
          <a:lstStyle/>
          <a:p>
            <a:pPr>
              <a:spcBef>
                <a:spcPct val="20000"/>
              </a:spcBef>
            </a:pPr>
            <a:r>
              <a:rPr lang="en-US" altLang="en-US" b="1" dirty="0" smtClean="0">
                <a:solidFill>
                  <a:srgbClr val="000000"/>
                </a:solidFill>
                <a:latin typeface="Arial" panose="020B0604020202020204" pitchFamily="34" charset="0"/>
                <a:cs typeface="Arial" panose="020B0604020202020204" pitchFamily="34" charset="0"/>
              </a:rPr>
              <a:t>Journalism </a:t>
            </a:r>
            <a:r>
              <a:rPr lang="en-US" altLang="en-US" b="1" dirty="0">
                <a:solidFill>
                  <a:srgbClr val="000000"/>
                </a:solidFill>
                <a:latin typeface="Arial" panose="020B0604020202020204" pitchFamily="34" charset="0"/>
                <a:cs typeface="Arial" panose="020B0604020202020204" pitchFamily="34" charset="0"/>
              </a:rPr>
              <a:t>Meets Professional Standards of Quality</a:t>
            </a:r>
          </a:p>
          <a:p>
            <a:pPr>
              <a:spcBef>
                <a:spcPct val="20000"/>
              </a:spcBef>
            </a:pPr>
            <a:r>
              <a:rPr lang="en-US" altLang="en-US" dirty="0">
                <a:solidFill>
                  <a:srgbClr val="000000"/>
                </a:solidFill>
                <a:latin typeface="Arial" panose="020B0604020202020204" pitchFamily="34" charset="0"/>
                <a:cs typeface="Arial" panose="020B0604020202020204" pitchFamily="34" charset="0"/>
              </a:rPr>
              <a:t>1. Reporting is fair, objective, and well-sourced</a:t>
            </a:r>
          </a:p>
          <a:p>
            <a:pPr>
              <a:spcBef>
                <a:spcPct val="20000"/>
              </a:spcBef>
            </a:pPr>
            <a:r>
              <a:rPr lang="en-US" altLang="en-US" dirty="0">
                <a:solidFill>
                  <a:srgbClr val="000000"/>
                </a:solidFill>
                <a:latin typeface="Arial" panose="020B0604020202020204" pitchFamily="34" charset="0"/>
                <a:cs typeface="Arial" panose="020B0604020202020204" pitchFamily="34" charset="0"/>
              </a:rPr>
              <a:t>2. Journalists follow recognized and accepted ethical standards</a:t>
            </a:r>
          </a:p>
          <a:p>
            <a:pPr>
              <a:spcBef>
                <a:spcPct val="20000"/>
              </a:spcBef>
            </a:pPr>
            <a:r>
              <a:rPr lang="en-US" altLang="en-US" dirty="0">
                <a:solidFill>
                  <a:srgbClr val="000000"/>
                </a:solidFill>
                <a:latin typeface="Arial" panose="020B0604020202020204" pitchFamily="34" charset="0"/>
                <a:cs typeface="Arial" panose="020B0604020202020204" pitchFamily="34" charset="0"/>
              </a:rPr>
              <a:t>3. Journalists and editors do not practice self-censorship</a:t>
            </a:r>
          </a:p>
          <a:p>
            <a:pPr>
              <a:spcBef>
                <a:spcPct val="20000"/>
              </a:spcBef>
            </a:pPr>
            <a:r>
              <a:rPr lang="en-US" altLang="en-US" dirty="0">
                <a:solidFill>
                  <a:srgbClr val="000000"/>
                </a:solidFill>
                <a:latin typeface="Arial" panose="020B0604020202020204" pitchFamily="34" charset="0"/>
                <a:cs typeface="Arial" panose="020B0604020202020204" pitchFamily="34" charset="0"/>
              </a:rPr>
              <a:t>4. Journalists cover key events and issues</a:t>
            </a:r>
          </a:p>
          <a:p>
            <a:pPr>
              <a:spcBef>
                <a:spcPct val="20000"/>
              </a:spcBef>
            </a:pPr>
            <a:r>
              <a:rPr lang="en-US" altLang="en-US" dirty="0">
                <a:solidFill>
                  <a:srgbClr val="000000"/>
                </a:solidFill>
                <a:latin typeface="Arial" panose="020B0604020202020204" pitchFamily="34" charset="0"/>
                <a:cs typeface="Arial" panose="020B0604020202020204" pitchFamily="34" charset="0"/>
              </a:rPr>
              <a:t>5. Pay levels for journalists and other media professionals are sufficiently high to discourage corruption and retain qualified personnel within the media profession</a:t>
            </a:r>
          </a:p>
          <a:p>
            <a:pPr>
              <a:spcBef>
                <a:spcPct val="20000"/>
              </a:spcBef>
            </a:pPr>
            <a:r>
              <a:rPr lang="en-US" altLang="en-US" dirty="0">
                <a:solidFill>
                  <a:srgbClr val="000000"/>
                </a:solidFill>
                <a:latin typeface="Arial" panose="020B0604020202020204" pitchFamily="34" charset="0"/>
                <a:cs typeface="Arial" panose="020B0604020202020204" pitchFamily="34" charset="0"/>
              </a:rPr>
              <a:t>6. Entertainment programming does not eclipse news and information programming</a:t>
            </a:r>
          </a:p>
          <a:p>
            <a:pPr>
              <a:spcBef>
                <a:spcPct val="20000"/>
              </a:spcBef>
            </a:pPr>
            <a:r>
              <a:rPr lang="en-US" altLang="en-US" dirty="0">
                <a:solidFill>
                  <a:srgbClr val="000000"/>
                </a:solidFill>
                <a:latin typeface="Arial" panose="020B0604020202020204" pitchFamily="34" charset="0"/>
                <a:cs typeface="Arial" panose="020B0604020202020204" pitchFamily="34" charset="0"/>
              </a:rPr>
              <a:t>7. Facilities and equipment for gathering, producing, and distributing news are modern and efficient</a:t>
            </a:r>
          </a:p>
          <a:p>
            <a:pPr>
              <a:spcBef>
                <a:spcPct val="20000"/>
              </a:spcBef>
            </a:pPr>
            <a:r>
              <a:rPr lang="en-US" altLang="en-US" dirty="0">
                <a:solidFill>
                  <a:srgbClr val="000000"/>
                </a:solidFill>
                <a:latin typeface="Arial" panose="020B0604020202020204" pitchFamily="34" charset="0"/>
                <a:cs typeface="Arial" panose="020B0604020202020204" pitchFamily="34" charset="0"/>
              </a:rPr>
              <a:t>8. Quality niche reporting and programming exist (investigative, economic/business, local, political)</a:t>
            </a:r>
            <a:endParaRPr lang="en-US" altLang="en-US" dirty="0">
              <a:solidFill>
                <a:srgbClr val="0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227607" y="753319"/>
            <a:ext cx="1576179" cy="1511249"/>
          </a:xfrm>
          <a:prstGeom prst="rect">
            <a:avLst/>
          </a:prstGeom>
        </p:spPr>
      </p:pic>
    </p:spTree>
    <p:extLst>
      <p:ext uri="{BB962C8B-B14F-4D97-AF65-F5344CB8AC3E}">
        <p14:creationId xmlns:p14="http://schemas.microsoft.com/office/powerpoint/2010/main" val="11689753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2373" r="-42373"/>
          <a:stretch/>
        </p:blipFill>
        <p:spPr>
          <a:xfrm>
            <a:off x="0" y="0"/>
            <a:ext cx="7680960" cy="5120640"/>
          </a:xfrm>
          <a:prstGeom prst="rect">
            <a:avLst/>
          </a:prstGeom>
        </p:spPr>
      </p:pic>
      <p:sp>
        <p:nvSpPr>
          <p:cNvPr id="25" name="Title 1"/>
          <p:cNvSpPr txBox="1">
            <a:spLocks/>
          </p:cNvSpPr>
          <p:nvPr/>
        </p:nvSpPr>
        <p:spPr>
          <a:xfrm>
            <a:off x="4572000" y="25399"/>
            <a:ext cx="4572000"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Public’s Perspective</a:t>
            </a:r>
            <a:endParaRPr lang="en-US" sz="3400" b="1" dirty="0">
              <a:solidFill>
                <a:srgbClr val="009BA0"/>
              </a:solidFill>
              <a:latin typeface="Arial Regular" charset="0"/>
              <a:ea typeface="Arial" charset="0"/>
              <a:cs typeface="Arial Regular" charset="0"/>
            </a:endParaRPr>
          </a:p>
        </p:txBody>
      </p:sp>
      <p:sp>
        <p:nvSpPr>
          <p:cNvPr id="27" name="Rectangle 26"/>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prstClr val="white"/>
              </a:solidFill>
              <a:latin typeface="Arial" charset="0"/>
            </a:endParaRPr>
          </a:p>
        </p:txBody>
      </p:sp>
      <p:pic>
        <p:nvPicPr>
          <p:cNvPr id="8" name="Picture 7" descr="IREX_Logo_Color-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sp>
        <p:nvSpPr>
          <p:cNvPr id="10" name="Rectangle 9"/>
          <p:cNvSpPr/>
          <p:nvPr/>
        </p:nvSpPr>
        <p:spPr>
          <a:xfrm>
            <a:off x="4803775" y="1006474"/>
            <a:ext cx="4108450" cy="2382191"/>
          </a:xfrm>
          <a:prstGeom prst="rect">
            <a:avLst/>
          </a:prstGeom>
        </p:spPr>
        <p:txBody>
          <a:bodyPr wrap="square">
            <a:spAutoFit/>
          </a:bodyPr>
          <a:lstStyle/>
          <a:p>
            <a:pPr>
              <a:spcBef>
                <a:spcPct val="20000"/>
              </a:spcBef>
            </a:pPr>
            <a:r>
              <a:rPr lang="en-US" altLang="en-US" sz="2400" dirty="0" smtClean="0">
                <a:solidFill>
                  <a:srgbClr val="000000"/>
                </a:solidFill>
                <a:latin typeface="Arial" panose="020B0604020202020204" pitchFamily="34" charset="0"/>
                <a:cs typeface="Arial" panose="020B0604020202020204" pitchFamily="34" charset="0"/>
              </a:rPr>
              <a:t>Objective 6:</a:t>
            </a:r>
          </a:p>
          <a:p>
            <a:pPr>
              <a:spcBef>
                <a:spcPct val="20000"/>
              </a:spcBef>
            </a:pPr>
            <a:r>
              <a:rPr lang="en-US" altLang="en-US" sz="2400" dirty="0" smtClean="0">
                <a:solidFill>
                  <a:srgbClr val="000000"/>
                </a:solidFill>
                <a:latin typeface="Arial" panose="020B0604020202020204" pitchFamily="34" charset="0"/>
                <a:cs typeface="Arial" panose="020B0604020202020204" pitchFamily="34" charset="0"/>
              </a:rPr>
              <a:t>The </a:t>
            </a:r>
            <a:r>
              <a:rPr lang="en-US" altLang="en-US" sz="2400" dirty="0">
                <a:solidFill>
                  <a:srgbClr val="000000"/>
                </a:solidFill>
                <a:latin typeface="Arial" panose="020B0604020202020204" pitchFamily="34" charset="0"/>
                <a:cs typeface="Arial" panose="020B0604020202020204" pitchFamily="34" charset="0"/>
              </a:rPr>
              <a:t>Media Serve Citizens by Providing Useful and Relevant News and Information and Facilitating Public Debate</a:t>
            </a:r>
            <a:endParaRPr lang="en-US" altLang="en-US" sz="2400" dirty="0">
              <a:solidFill>
                <a:srgbClr val="000000"/>
              </a:solidFill>
              <a:latin typeface="Arial" panose="020B0604020202020204" pitchFamily="34" charset="0"/>
              <a:cs typeface="Arial" panose="020B0604020202020204" pitchFamily="34" charset="0"/>
            </a:endParaRPr>
          </a:p>
        </p:txBody>
      </p:sp>
      <p:cxnSp>
        <p:nvCxnSpPr>
          <p:cNvPr id="14" name="Straight Connector 13"/>
          <p:cNvCxnSpPr>
            <a:cxnSpLocks/>
          </p:cNvCxnSpPr>
          <p:nvPr/>
        </p:nvCxnSpPr>
        <p:spPr>
          <a:xfrm flipV="1">
            <a:off x="4660900" y="762000"/>
            <a:ext cx="4343400" cy="2540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711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90567" y="703127"/>
            <a:ext cx="8089883" cy="3970318"/>
          </a:xfrm>
          <a:prstGeom prst="rect">
            <a:avLst/>
          </a:prstGeom>
        </p:spPr>
        <p:txBody>
          <a:bodyPr wrap="square">
            <a:spAutoFit/>
          </a:bodyPr>
          <a:lstStyle/>
          <a:p>
            <a:r>
              <a:rPr lang="en-US" sz="1400" dirty="0">
                <a:solidFill>
                  <a:srgbClr val="000000"/>
                </a:solidFill>
                <a:latin typeface="Arial" panose="020B0604020202020204" pitchFamily="34" charset="0"/>
                <a:cs typeface="Arial" panose="020B0604020202020204" pitchFamily="34" charset="0"/>
              </a:rPr>
              <a:t>Unsustainable, Anti-Free Press (0-1): Country does not meet or only minimally meets objectives. Government and laws actively hinder free media development, professionalism is low, and media-industry activity is minimal</a:t>
            </a:r>
            <a:r>
              <a:rPr lang="en-US" sz="1400" dirty="0" smtClean="0">
                <a:solidFill>
                  <a:srgbClr val="000000"/>
                </a:solidFill>
                <a:latin typeface="Arial" panose="020B0604020202020204" pitchFamily="34" charset="0"/>
                <a:cs typeface="Arial" panose="020B0604020202020204" pitchFamily="34" charset="0"/>
              </a:rPr>
              <a:t>.</a:t>
            </a:r>
          </a:p>
          <a:p>
            <a:endParaRPr lang="en-US" sz="1400" dirty="0">
              <a:solidFill>
                <a:srgbClr val="000000"/>
              </a:solidFill>
              <a:latin typeface="Arial" panose="020B0604020202020204" pitchFamily="34" charset="0"/>
              <a:cs typeface="Arial" panose="020B0604020202020204" pitchFamily="34" charset="0"/>
            </a:endParaRPr>
          </a:p>
          <a:p>
            <a:r>
              <a:rPr lang="en-US" sz="1400" dirty="0" smtClean="0">
                <a:solidFill>
                  <a:srgbClr val="000000"/>
                </a:solidFill>
                <a:latin typeface="Arial" panose="020B0604020202020204" pitchFamily="34" charset="0"/>
                <a:cs typeface="Arial" panose="020B0604020202020204" pitchFamily="34" charset="0"/>
              </a:rPr>
              <a:t>Unsustainable </a:t>
            </a:r>
            <a:r>
              <a:rPr lang="en-US" sz="1400" dirty="0">
                <a:solidFill>
                  <a:srgbClr val="000000"/>
                </a:solidFill>
                <a:latin typeface="Arial" panose="020B0604020202020204" pitchFamily="34" charset="0"/>
                <a:cs typeface="Arial" panose="020B0604020202020204" pitchFamily="34" charset="0"/>
              </a:rPr>
              <a:t>Mixed System (1-2): Country minimally meets objectives, with segments of the legal system and government opposed to a free media system. Evident progress in free-press advocacy, increased professionalism, and new media businesses may be too recent to judge sustainability.</a:t>
            </a:r>
          </a:p>
          <a:p>
            <a:endParaRPr lang="en-US" sz="1400" dirty="0" smtClean="0">
              <a:solidFill>
                <a:srgbClr val="000000"/>
              </a:solidFill>
              <a:latin typeface="Arial" panose="020B0604020202020204" pitchFamily="34" charset="0"/>
              <a:cs typeface="Arial" panose="020B0604020202020204" pitchFamily="34" charset="0"/>
            </a:endParaRPr>
          </a:p>
          <a:p>
            <a:r>
              <a:rPr lang="en-US" sz="1400" dirty="0" smtClean="0">
                <a:solidFill>
                  <a:srgbClr val="000000"/>
                </a:solidFill>
                <a:latin typeface="Arial" panose="020B0604020202020204" pitchFamily="34" charset="0"/>
                <a:cs typeface="Arial" panose="020B0604020202020204" pitchFamily="34" charset="0"/>
              </a:rPr>
              <a:t>Near </a:t>
            </a:r>
            <a:r>
              <a:rPr lang="en-US" sz="1400" dirty="0">
                <a:solidFill>
                  <a:srgbClr val="000000"/>
                </a:solidFill>
                <a:latin typeface="Arial" panose="020B0604020202020204" pitchFamily="34" charset="0"/>
                <a:cs typeface="Arial" panose="020B0604020202020204" pitchFamily="34" charset="0"/>
              </a:rPr>
              <a:t>Sustainability (2-3): Country has progressed in meeting multiple objectives, with legal norms, professionalism, and the business environment supportive of independent media. Advances have survived changes in government and have been codified in law and practice. However, more time may be needed to ensure that change is enduring and that increased professionalism and the media business environment are sustainable.</a:t>
            </a:r>
          </a:p>
          <a:p>
            <a:endParaRPr lang="en-US" sz="1400" dirty="0" smtClean="0">
              <a:solidFill>
                <a:srgbClr val="000000"/>
              </a:solidFill>
              <a:latin typeface="Arial" panose="020B0604020202020204" pitchFamily="34" charset="0"/>
              <a:cs typeface="Arial" panose="020B0604020202020204" pitchFamily="34" charset="0"/>
            </a:endParaRPr>
          </a:p>
          <a:p>
            <a:r>
              <a:rPr lang="en-US" sz="1400" dirty="0" smtClean="0">
                <a:solidFill>
                  <a:srgbClr val="000000"/>
                </a:solidFill>
                <a:latin typeface="Arial" panose="020B0604020202020204" pitchFamily="34" charset="0"/>
                <a:cs typeface="Arial" panose="020B0604020202020204" pitchFamily="34" charset="0"/>
              </a:rPr>
              <a:t>Sustainable </a:t>
            </a:r>
            <a:r>
              <a:rPr lang="en-US" sz="1400" dirty="0">
                <a:solidFill>
                  <a:srgbClr val="000000"/>
                </a:solidFill>
                <a:latin typeface="Arial" panose="020B0604020202020204" pitchFamily="34" charset="0"/>
                <a:cs typeface="Arial" panose="020B0604020202020204" pitchFamily="34" charset="0"/>
              </a:rPr>
              <a:t>(3-4): Country has media that are considered generally professional, free, and sustainable, or to be approaching these objectives. Systems supporting independent media have survived multiple governments, economic fluctuations, and changes in public opinion or social conventions.</a:t>
            </a:r>
          </a:p>
        </p:txBody>
      </p:sp>
      <p:sp>
        <p:nvSpPr>
          <p:cNvPr id="11" name="Title 1"/>
          <p:cNvSpPr txBox="1">
            <a:spLocks/>
          </p:cNvSpPr>
          <p:nvPr/>
        </p:nvSpPr>
        <p:spPr>
          <a:xfrm>
            <a:off x="576075" y="-2189"/>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Meaning of Scores</a:t>
            </a:r>
            <a:endParaRPr lang="en-US" sz="3400" b="1" dirty="0">
              <a:solidFill>
                <a:srgbClr val="009BA0"/>
              </a:solidFill>
              <a:latin typeface="Arial Regular" charset="0"/>
              <a:ea typeface="Arial" charset="0"/>
              <a:cs typeface="Arial Regular" charset="0"/>
            </a:endParaRPr>
          </a:p>
        </p:txBody>
      </p:sp>
    </p:spTree>
    <p:extLst>
      <p:ext uri="{BB962C8B-B14F-4D97-AF65-F5344CB8AC3E}">
        <p14:creationId xmlns:p14="http://schemas.microsoft.com/office/powerpoint/2010/main" val="3927179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76075" y="-2189"/>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Ukraine: Freedom of Speech </a:t>
            </a:r>
            <a:endParaRPr lang="en-US" sz="3400" b="1" dirty="0">
              <a:solidFill>
                <a:srgbClr val="009BA0"/>
              </a:solidFill>
              <a:latin typeface="Arial Regular" charset="0"/>
              <a:ea typeface="Arial" charset="0"/>
              <a:cs typeface="Arial Regular" charset="0"/>
            </a:endParaRPr>
          </a:p>
        </p:txBody>
      </p:sp>
      <p:pic>
        <p:nvPicPr>
          <p:cNvPr id="4" name="Picture 3"/>
          <p:cNvPicPr>
            <a:picLocks noChangeAspect="1"/>
          </p:cNvPicPr>
          <p:nvPr/>
        </p:nvPicPr>
        <p:blipFill>
          <a:blip r:embed="rId3"/>
          <a:stretch>
            <a:fillRect/>
          </a:stretch>
        </p:blipFill>
        <p:spPr>
          <a:xfrm>
            <a:off x="6755823" y="87343"/>
            <a:ext cx="595954" cy="596247"/>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3654737315"/>
              </p:ext>
            </p:extLst>
          </p:nvPr>
        </p:nvGraphicFramePr>
        <p:xfrm>
          <a:off x="533399" y="863599"/>
          <a:ext cx="6222423" cy="40284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8508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76075" y="-2189"/>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Ukraine: Professional Journalism</a:t>
            </a:r>
            <a:endParaRPr lang="en-US" sz="3400" b="1" dirty="0">
              <a:solidFill>
                <a:srgbClr val="009BA0"/>
              </a:solidFill>
              <a:latin typeface="Arial Regular" charset="0"/>
              <a:ea typeface="Arial" charset="0"/>
              <a:cs typeface="Arial Regular" charset="0"/>
            </a:endParaRPr>
          </a:p>
        </p:txBody>
      </p:sp>
      <p:pic>
        <p:nvPicPr>
          <p:cNvPr id="2" name="Picture 1"/>
          <p:cNvPicPr>
            <a:picLocks noChangeAspect="1"/>
          </p:cNvPicPr>
          <p:nvPr/>
        </p:nvPicPr>
        <p:blipFill>
          <a:blip r:embed="rId3"/>
          <a:stretch>
            <a:fillRect/>
          </a:stretch>
        </p:blipFill>
        <p:spPr>
          <a:xfrm>
            <a:off x="7658100" y="96265"/>
            <a:ext cx="607076" cy="59436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2382815541"/>
              </p:ext>
            </p:extLst>
          </p:nvPr>
        </p:nvGraphicFramePr>
        <p:xfrm>
          <a:off x="533400" y="863600"/>
          <a:ext cx="6227064" cy="4032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62963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76075" y="-2189"/>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Ukraine: Plurality of News Sources</a:t>
            </a:r>
            <a:endParaRPr lang="en-US" sz="3400" b="1" dirty="0">
              <a:solidFill>
                <a:srgbClr val="009BA0"/>
              </a:solidFill>
              <a:latin typeface="Arial Regular" charset="0"/>
              <a:ea typeface="Arial" charset="0"/>
              <a:cs typeface="Arial Regular" charset="0"/>
            </a:endParaRPr>
          </a:p>
        </p:txBody>
      </p:sp>
      <p:pic>
        <p:nvPicPr>
          <p:cNvPr id="3" name="Picture 2"/>
          <p:cNvPicPr>
            <a:picLocks noChangeAspect="1"/>
          </p:cNvPicPr>
          <p:nvPr/>
        </p:nvPicPr>
        <p:blipFill>
          <a:blip r:embed="rId3"/>
          <a:stretch>
            <a:fillRect/>
          </a:stretch>
        </p:blipFill>
        <p:spPr>
          <a:xfrm>
            <a:off x="7893551" y="104140"/>
            <a:ext cx="629013" cy="594360"/>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931520070"/>
              </p:ext>
            </p:extLst>
          </p:nvPr>
        </p:nvGraphicFramePr>
        <p:xfrm>
          <a:off x="530352" y="859536"/>
          <a:ext cx="6227064" cy="4032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0064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76075" y="-2189"/>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Ukraine: Business Management</a:t>
            </a:r>
            <a:endParaRPr lang="en-US" sz="3400" b="1" dirty="0">
              <a:solidFill>
                <a:srgbClr val="009BA0"/>
              </a:solidFill>
              <a:latin typeface="Arial Regular" charset="0"/>
              <a:ea typeface="Arial" charset="0"/>
              <a:cs typeface="Arial Regular" charset="0"/>
            </a:endParaRPr>
          </a:p>
        </p:txBody>
      </p:sp>
      <p:pic>
        <p:nvPicPr>
          <p:cNvPr id="2" name="Picture 1"/>
          <p:cNvPicPr>
            <a:picLocks noChangeAspect="1"/>
          </p:cNvPicPr>
          <p:nvPr/>
        </p:nvPicPr>
        <p:blipFill>
          <a:blip r:embed="rId3"/>
          <a:stretch>
            <a:fillRect/>
          </a:stretch>
        </p:blipFill>
        <p:spPr>
          <a:xfrm>
            <a:off x="7275631" y="81915"/>
            <a:ext cx="646485" cy="59436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414463278"/>
              </p:ext>
            </p:extLst>
          </p:nvPr>
        </p:nvGraphicFramePr>
        <p:xfrm>
          <a:off x="530352" y="859536"/>
          <a:ext cx="6227064" cy="4032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7719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680494"/>
            <a:ext cx="5412271" cy="2901090"/>
          </a:xfrm>
          <a:prstGeom prst="rect">
            <a:avLst/>
          </a:prstGeom>
        </p:spPr>
      </p:pic>
      <p:sp>
        <p:nvSpPr>
          <p:cNvPr id="13" name="TextBox 12"/>
          <p:cNvSpPr txBox="1"/>
          <p:nvPr/>
        </p:nvSpPr>
        <p:spPr>
          <a:xfrm>
            <a:off x="6296025" y="3829050"/>
            <a:ext cx="184731" cy="300082"/>
          </a:xfrm>
          <a:prstGeom prst="rect">
            <a:avLst/>
          </a:prstGeom>
          <a:noFill/>
        </p:spPr>
        <p:txBody>
          <a:bodyPr wrap="none" rtlCol="0">
            <a:spAutoFit/>
          </a:bodyPr>
          <a:lstStyle/>
          <a:p>
            <a:endParaRPr lang="en-US" sz="1350" dirty="0">
              <a:solidFill>
                <a:prstClr val="black"/>
              </a:solidFill>
              <a:cs typeface="Arial"/>
              <a:sym typeface="Arial"/>
              <a:rtl val="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300" y="857248"/>
            <a:ext cx="6527247" cy="1885952"/>
          </a:xfrm>
          <a:prstGeom prst="rect">
            <a:avLst/>
          </a:prstGeom>
          <a:solidFill>
            <a:schemeClr val="bg1"/>
          </a:solidFill>
        </p:spPr>
      </p:pic>
      <p:sp>
        <p:nvSpPr>
          <p:cNvPr id="2" name="Slide Number Placeholder 1"/>
          <p:cNvSpPr>
            <a:spLocks noGrp="1"/>
          </p:cNvSpPr>
          <p:nvPr>
            <p:ph type="sldNum" sz="quarter" idx="12"/>
          </p:nvPr>
        </p:nvSpPr>
        <p:spPr/>
        <p:txBody>
          <a:bodyPr/>
          <a:lstStyle/>
          <a:p>
            <a:fld id="{DE495BF7-68B3-41E9-857F-8C50DBF68FBC}" type="slidenum">
              <a:rPr lang="en-US" smtClean="0">
                <a:solidFill>
                  <a:prstClr val="black">
                    <a:tint val="75000"/>
                  </a:prstClr>
                </a:solidFill>
              </a:rPr>
              <a:pPr/>
              <a:t>3</a:t>
            </a:fld>
            <a:endParaRPr lang="en-US">
              <a:solidFill>
                <a:prstClr val="black">
                  <a:tint val="75000"/>
                </a:prstClr>
              </a:solidFill>
            </a:endParaRPr>
          </a:p>
        </p:txBody>
      </p:sp>
      <p:sp>
        <p:nvSpPr>
          <p:cNvPr id="7"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3</a:t>
            </a:fld>
            <a:endParaRPr lang="en-US" sz="1350" dirty="0">
              <a:solidFill>
                <a:srgbClr val="FF0000"/>
              </a:solidFill>
              <a:sym typeface="Arial"/>
              <a:rtl val="0"/>
            </a:endParaRPr>
          </a:p>
        </p:txBody>
      </p:sp>
    </p:spTree>
    <p:extLst>
      <p:ext uri="{BB962C8B-B14F-4D97-AF65-F5344CB8AC3E}">
        <p14:creationId xmlns:p14="http://schemas.microsoft.com/office/powerpoint/2010/main" val="214797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76075" y="-2189"/>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Ukraine: Supporting Institutions</a:t>
            </a:r>
            <a:endParaRPr lang="en-US" sz="3400" b="1" dirty="0">
              <a:solidFill>
                <a:srgbClr val="009BA0"/>
              </a:solidFill>
              <a:latin typeface="Arial Regular" charset="0"/>
              <a:ea typeface="Arial" charset="0"/>
              <a:cs typeface="Arial Regular" charset="0"/>
            </a:endParaRPr>
          </a:p>
        </p:txBody>
      </p:sp>
      <p:pic>
        <p:nvPicPr>
          <p:cNvPr id="2" name="Picture 1"/>
          <p:cNvPicPr>
            <a:picLocks noChangeAspect="1"/>
          </p:cNvPicPr>
          <p:nvPr/>
        </p:nvPicPr>
        <p:blipFill>
          <a:blip r:embed="rId3"/>
          <a:stretch>
            <a:fillRect/>
          </a:stretch>
        </p:blipFill>
        <p:spPr>
          <a:xfrm>
            <a:off x="7341834" y="96825"/>
            <a:ext cx="632532" cy="59436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339461164"/>
              </p:ext>
            </p:extLst>
          </p:nvPr>
        </p:nvGraphicFramePr>
        <p:xfrm>
          <a:off x="530352" y="859536"/>
          <a:ext cx="6227064" cy="4032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2795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76075" y="-2189"/>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Ukraine: Serving Public Needs</a:t>
            </a:r>
            <a:endParaRPr lang="en-US" sz="3400" b="1" dirty="0">
              <a:solidFill>
                <a:srgbClr val="009BA0"/>
              </a:solidFill>
              <a:latin typeface="Arial Regular" charset="0"/>
              <a:ea typeface="Arial" charset="0"/>
              <a:cs typeface="Arial Regular" charset="0"/>
            </a:endParaRPr>
          </a:p>
        </p:txBody>
      </p:sp>
      <p:graphicFrame>
        <p:nvGraphicFramePr>
          <p:cNvPr id="9" name="Chart 8"/>
          <p:cNvGraphicFramePr>
            <a:graphicFrameLocks/>
          </p:cNvGraphicFramePr>
          <p:nvPr>
            <p:extLst>
              <p:ext uri="{D42A27DB-BD31-4B8C-83A1-F6EECF244321}">
                <p14:modId xmlns:p14="http://schemas.microsoft.com/office/powerpoint/2010/main" val="2887151650"/>
              </p:ext>
            </p:extLst>
          </p:nvPr>
        </p:nvGraphicFramePr>
        <p:xfrm>
          <a:off x="530352" y="859536"/>
          <a:ext cx="6227064" cy="403250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371080" y="2487400"/>
            <a:ext cx="836677" cy="307777"/>
          </a:xfrm>
          <a:prstGeom prst="rect">
            <a:avLst/>
          </a:prstGeom>
          <a:noFill/>
        </p:spPr>
        <p:txBody>
          <a:bodyPr wrap="square" rtlCol="0">
            <a:spAutoFit/>
          </a:bodyPr>
          <a:lstStyle/>
          <a:p>
            <a:r>
              <a:rPr lang="en-US" sz="1400" dirty="0" smtClean="0">
                <a:solidFill>
                  <a:srgbClr val="000000"/>
                </a:solidFill>
                <a:latin typeface="Arial" panose="020B0604020202020204" pitchFamily="34" charset="0"/>
                <a:cs typeface="Arial" panose="020B0604020202020204" pitchFamily="34" charset="0"/>
              </a:rPr>
              <a:t>  1.85</a:t>
            </a:r>
            <a:endParaRPr lang="en-US" sz="1400" dirty="0">
              <a:solidFill>
                <a:srgbClr val="000000"/>
              </a:solidFill>
              <a:latin typeface="Arial" panose="020B0604020202020204" pitchFamily="34" charset="0"/>
              <a:cs typeface="Arial" panose="020B0604020202020204" pitchFamily="34" charset="0"/>
            </a:endParaRPr>
          </a:p>
        </p:txBody>
      </p:sp>
      <p:sp>
        <p:nvSpPr>
          <p:cNvPr id="4" name="Oval 3"/>
          <p:cNvSpPr/>
          <p:nvPr/>
        </p:nvSpPr>
        <p:spPr>
          <a:xfrm>
            <a:off x="6393485" y="2630171"/>
            <a:ext cx="58521" cy="45719"/>
          </a:xfrm>
          <a:prstGeom prst="ellipse">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45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76075" y="-2189"/>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Ukraine: What Media </a:t>
            </a:r>
            <a:r>
              <a:rPr lang="en-JM" sz="3400" b="1" dirty="0" err="1" smtClean="0">
                <a:solidFill>
                  <a:srgbClr val="009BA0"/>
                </a:solidFill>
                <a:latin typeface="Arial Regular" charset="0"/>
                <a:ea typeface="Arial" charset="0"/>
                <a:cs typeface="Arial Regular" charset="0"/>
              </a:rPr>
              <a:t>Panelists</a:t>
            </a:r>
            <a:r>
              <a:rPr lang="en-JM" sz="3400" b="1" dirty="0" smtClean="0">
                <a:solidFill>
                  <a:srgbClr val="009BA0"/>
                </a:solidFill>
                <a:latin typeface="Arial Regular" charset="0"/>
                <a:ea typeface="Arial" charset="0"/>
                <a:cs typeface="Arial Regular" charset="0"/>
              </a:rPr>
              <a:t> Say</a:t>
            </a:r>
            <a:endParaRPr lang="en-US" sz="3400" b="1" dirty="0">
              <a:solidFill>
                <a:srgbClr val="009BA0"/>
              </a:solidFill>
              <a:latin typeface="Arial Regular" charset="0"/>
              <a:ea typeface="Arial" charset="0"/>
              <a:cs typeface="Arial Regular" charset="0"/>
            </a:endParaRPr>
          </a:p>
        </p:txBody>
      </p:sp>
      <p:sp>
        <p:nvSpPr>
          <p:cNvPr id="2" name="TextBox 1"/>
          <p:cNvSpPr txBox="1"/>
          <p:nvPr/>
        </p:nvSpPr>
        <p:spPr>
          <a:xfrm>
            <a:off x="576074" y="885224"/>
            <a:ext cx="8104375" cy="1908215"/>
          </a:xfrm>
          <a:prstGeom prst="rect">
            <a:avLst/>
          </a:prstGeom>
          <a:noFill/>
        </p:spPr>
        <p:txBody>
          <a:bodyPr wrap="square" rtlCol="0">
            <a:spAutoFit/>
          </a:bodyPr>
          <a:lstStyle/>
          <a:p>
            <a:pPr>
              <a:spcAft>
                <a:spcPts val="600"/>
              </a:spcAft>
            </a:pPr>
            <a:r>
              <a:rPr lang="en-US" dirty="0" smtClean="0">
                <a:solidFill>
                  <a:srgbClr val="000000"/>
                </a:solidFill>
                <a:latin typeface="Arial" panose="020B0604020202020204" pitchFamily="34" charset="0"/>
                <a:cs typeface="Arial" panose="020B0604020202020204" pitchFamily="34" charset="0"/>
              </a:rPr>
              <a:t>Media </a:t>
            </a:r>
            <a:r>
              <a:rPr lang="en-US" dirty="0">
                <a:solidFill>
                  <a:srgbClr val="000000"/>
                </a:solidFill>
                <a:latin typeface="Arial" panose="020B0604020202020204" pitchFamily="34" charset="0"/>
                <a:cs typeface="Arial" panose="020B0604020202020204" pitchFamily="34" charset="0"/>
              </a:rPr>
              <a:t>organizations do not publicize the fact that stories are editorial or paid, especially during election campaigns</a:t>
            </a:r>
            <a:r>
              <a:rPr lang="en-US" dirty="0" smtClean="0">
                <a:solidFill>
                  <a:srgbClr val="000000"/>
                </a:solidFill>
                <a:latin typeface="Arial" panose="020B0604020202020204" pitchFamily="34" charset="0"/>
                <a:cs typeface="Arial" panose="020B0604020202020204" pitchFamily="34" charset="0"/>
              </a:rPr>
              <a:t>.</a:t>
            </a:r>
          </a:p>
          <a:p>
            <a:pPr>
              <a:spcAft>
                <a:spcPts val="600"/>
              </a:spcAft>
            </a:pPr>
            <a:endParaRPr lang="en-US" dirty="0" smtClean="0">
              <a:solidFill>
                <a:srgbClr val="000000"/>
              </a:solidFill>
              <a:latin typeface="Arial" panose="020B0604020202020204" pitchFamily="34" charset="0"/>
              <a:cs typeface="Arial" panose="020B0604020202020204" pitchFamily="34" charset="0"/>
            </a:endParaRPr>
          </a:p>
          <a:p>
            <a:pPr>
              <a:spcAft>
                <a:spcPts val="600"/>
              </a:spcAft>
            </a:pPr>
            <a:r>
              <a:rPr lang="en-US" dirty="0" smtClean="0">
                <a:solidFill>
                  <a:srgbClr val="000000"/>
                </a:solidFill>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In Zhytomyr’s media, we found up to 40 percent of the advertising to be improperly marked,” </a:t>
            </a:r>
            <a:r>
              <a:rPr lang="en-US" dirty="0" err="1">
                <a:solidFill>
                  <a:srgbClr val="000000"/>
                </a:solidFill>
                <a:latin typeface="Arial" panose="020B0604020202020204" pitchFamily="34" charset="0"/>
                <a:cs typeface="Arial" panose="020B0604020202020204" pitchFamily="34" charset="0"/>
              </a:rPr>
              <a:t>Steblyna</a:t>
            </a:r>
            <a:r>
              <a:rPr lang="en-US" dirty="0">
                <a:solidFill>
                  <a:srgbClr val="000000"/>
                </a:solidFill>
                <a:latin typeface="Arial" panose="020B0604020202020204" pitchFamily="34" charset="0"/>
                <a:cs typeface="Arial" panose="020B0604020202020204" pitchFamily="34" charset="0"/>
              </a:rPr>
              <a:t> said. “In online media, the advertisements are hidden under subheadings, such as ‘company news’ and ‘politics</a:t>
            </a:r>
            <a:r>
              <a:rPr lang="en-US" dirty="0" smtClean="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94851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6" name="Picture 5" descr="IREX_Logo_Color-H.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4368800"/>
            <a:ext cx="1346200" cy="673100"/>
          </a:xfrm>
          <a:prstGeom prst="rect">
            <a:avLst/>
          </a:prstGeom>
        </p:spPr>
      </p:pic>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76075" y="-2189"/>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dirty="0" smtClean="0">
                <a:solidFill>
                  <a:srgbClr val="009BA0"/>
                </a:solidFill>
                <a:latin typeface="Arial Regular" charset="0"/>
                <a:ea typeface="Arial" charset="0"/>
                <a:cs typeface="Arial Regular" charset="0"/>
              </a:rPr>
              <a:t>Ukraine: What the Public Says</a:t>
            </a:r>
            <a:endParaRPr lang="en-US" sz="3400" b="1" dirty="0">
              <a:solidFill>
                <a:srgbClr val="009BA0"/>
              </a:solidFill>
              <a:latin typeface="Arial Regular" charset="0"/>
              <a:ea typeface="Arial" charset="0"/>
              <a:cs typeface="Arial Regular" charset="0"/>
            </a:endParaRPr>
          </a:p>
        </p:txBody>
      </p:sp>
      <p:sp>
        <p:nvSpPr>
          <p:cNvPr id="2" name="TextBox 1"/>
          <p:cNvSpPr txBox="1"/>
          <p:nvPr/>
        </p:nvSpPr>
        <p:spPr>
          <a:xfrm>
            <a:off x="576074" y="885224"/>
            <a:ext cx="8104375" cy="2462213"/>
          </a:xfrm>
          <a:prstGeom prst="rect">
            <a:avLst/>
          </a:prstGeom>
          <a:noFill/>
        </p:spPr>
        <p:txBody>
          <a:bodyPr wrap="square" rtlCol="0">
            <a:spAutoFit/>
          </a:bodyPr>
          <a:lstStyle/>
          <a:p>
            <a:pPr>
              <a:spcAft>
                <a:spcPts val="600"/>
              </a:spcAft>
            </a:pPr>
            <a:r>
              <a:rPr lang="en-US" dirty="0" err="1">
                <a:solidFill>
                  <a:srgbClr val="000000"/>
                </a:solidFill>
                <a:latin typeface="Arial" panose="020B0604020202020204" pitchFamily="34" charset="0"/>
                <a:cs typeface="Arial" panose="020B0604020202020204" pitchFamily="34" charset="0"/>
              </a:rPr>
              <a:t>Nesterenko</a:t>
            </a:r>
            <a:r>
              <a:rPr lang="en-US" dirty="0">
                <a:solidFill>
                  <a:srgbClr val="000000"/>
                </a:solidFill>
                <a:latin typeface="Arial" panose="020B0604020202020204" pitchFamily="34" charset="0"/>
                <a:cs typeface="Arial" panose="020B0604020202020204" pitchFamily="34" charset="0"/>
              </a:rPr>
              <a:t> stated that poor quality content hampered people’s ability to make conscious choices. “To keep audiences hooked, the media offer more emotionally charged content, which prevents analysis and critical thinking. This is ruinous</a:t>
            </a:r>
            <a:r>
              <a:rPr lang="en-US" dirty="0" smtClean="0">
                <a:solidFill>
                  <a:srgbClr val="000000"/>
                </a:solidFill>
                <a:latin typeface="Arial" panose="020B0604020202020204" pitchFamily="34" charset="0"/>
                <a:cs typeface="Arial" panose="020B0604020202020204" pitchFamily="34" charset="0"/>
              </a:rPr>
              <a:t>.”</a:t>
            </a:r>
          </a:p>
          <a:p>
            <a:pPr>
              <a:spcAft>
                <a:spcPts val="600"/>
              </a:spcAft>
            </a:pPr>
            <a:endParaRPr lang="en-US" dirty="0" smtClean="0">
              <a:solidFill>
                <a:srgbClr val="000000"/>
              </a:solidFill>
              <a:latin typeface="Arial" panose="020B0604020202020204" pitchFamily="34" charset="0"/>
              <a:cs typeface="Arial" panose="020B0604020202020204" pitchFamily="34" charset="0"/>
            </a:endParaRPr>
          </a:p>
          <a:p>
            <a:pPr>
              <a:spcAft>
                <a:spcPts val="600"/>
              </a:spcAft>
            </a:pPr>
            <a:r>
              <a:rPr lang="en-US" dirty="0" err="1" smtClean="0">
                <a:solidFill>
                  <a:srgbClr val="000000"/>
                </a:solidFill>
                <a:latin typeface="Arial" panose="020B0604020202020204" pitchFamily="34" charset="0"/>
                <a:cs typeface="Arial" panose="020B0604020202020204" pitchFamily="34" charset="0"/>
              </a:rPr>
              <a:t>Panych</a:t>
            </a:r>
            <a:r>
              <a:rPr lang="en-US" dirty="0" smtClean="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remarked, “Our Ukrainian media are very influential, and—simultaneously—effectively manipulative. And that is the biggest threat to informational security of our country.”</a:t>
            </a:r>
          </a:p>
        </p:txBody>
      </p:sp>
    </p:spTree>
    <p:extLst>
      <p:ext uri="{BB962C8B-B14F-4D97-AF65-F5344CB8AC3E}">
        <p14:creationId xmlns:p14="http://schemas.microsoft.com/office/powerpoint/2010/main" val="1525620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dirty="0">
              <a:solidFill>
                <a:schemeClr val="bg1"/>
              </a:solidFill>
              <a:latin typeface="Arial" charset="0"/>
            </a:endParaRPr>
          </a:p>
        </p:txBody>
      </p:sp>
      <p:pic>
        <p:nvPicPr>
          <p:cNvPr id="5" name="Picture 4" descr="IREX_Logo_Color-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064" y="1143000"/>
            <a:ext cx="5715000" cy="28575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63" y="666746"/>
            <a:ext cx="3810008" cy="3810008"/>
          </a:xfrm>
          <a:prstGeom prst="rect">
            <a:avLst/>
          </a:prstGeom>
        </p:spPr>
      </p:pic>
    </p:spTree>
    <p:extLst>
      <p:ext uri="{BB962C8B-B14F-4D97-AF65-F5344CB8AC3E}">
        <p14:creationId xmlns:p14="http://schemas.microsoft.com/office/powerpoint/2010/main" val="1442315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351" y="569214"/>
            <a:ext cx="6090107" cy="3438259"/>
          </a:xfrm>
          <a:prstGeom prst="rect">
            <a:avLst/>
          </a:prstGeom>
        </p:spPr>
      </p:pic>
      <p:sp>
        <p:nvSpPr>
          <p:cNvPr id="2" name="Slide Number Placeholder 1"/>
          <p:cNvSpPr>
            <a:spLocks noGrp="1"/>
          </p:cNvSpPr>
          <p:nvPr>
            <p:ph type="sldNum" sz="quarter" idx="12"/>
          </p:nvPr>
        </p:nvSpPr>
        <p:spPr/>
        <p:txBody>
          <a:bodyPr/>
          <a:lstStyle/>
          <a:p>
            <a:fld id="{DE495BF7-68B3-41E9-857F-8C50DBF68FBC}" type="slidenum">
              <a:rPr lang="en-US" smtClean="0">
                <a:solidFill>
                  <a:prstClr val="black">
                    <a:tint val="75000"/>
                  </a:prstClr>
                </a:solidFill>
              </a:rPr>
              <a:pPr/>
              <a:t>4</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4</a:t>
            </a:fld>
            <a:endParaRPr lang="en-US" sz="1350" dirty="0">
              <a:solidFill>
                <a:srgbClr val="FF0000"/>
              </a:solidFill>
              <a:sym typeface="Arial"/>
              <a:rtl val="0"/>
            </a:endParaRPr>
          </a:p>
        </p:txBody>
      </p:sp>
    </p:spTree>
    <p:extLst>
      <p:ext uri="{BB962C8B-B14F-4D97-AF65-F5344CB8AC3E}">
        <p14:creationId xmlns:p14="http://schemas.microsoft.com/office/powerpoint/2010/main" val="24065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351" y="548640"/>
            <a:ext cx="5785865" cy="3769614"/>
          </a:xfrm>
          <a:prstGeom prst="rect">
            <a:avLst/>
          </a:prstGeom>
        </p:spPr>
      </p:pic>
      <p:sp>
        <p:nvSpPr>
          <p:cNvPr id="2" name="Slide Number Placeholder 1"/>
          <p:cNvSpPr>
            <a:spLocks noGrp="1"/>
          </p:cNvSpPr>
          <p:nvPr>
            <p:ph type="sldNum" sz="quarter" idx="12"/>
          </p:nvPr>
        </p:nvSpPr>
        <p:spPr/>
        <p:txBody>
          <a:bodyPr/>
          <a:lstStyle/>
          <a:p>
            <a:fld id="{DE495BF7-68B3-41E9-857F-8C50DBF68FBC}" type="slidenum">
              <a:rPr lang="en-US" smtClean="0">
                <a:solidFill>
                  <a:prstClr val="black">
                    <a:tint val="75000"/>
                  </a:prstClr>
                </a:solidFill>
              </a:rPr>
              <a:pPr/>
              <a:t>5</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5</a:t>
            </a:fld>
            <a:endParaRPr lang="en-US" sz="1350" dirty="0">
              <a:solidFill>
                <a:srgbClr val="FF0000"/>
              </a:solidFill>
              <a:sym typeface="Arial"/>
              <a:rtl val="0"/>
            </a:endParaRPr>
          </a:p>
        </p:txBody>
      </p:sp>
    </p:spTree>
    <p:extLst>
      <p:ext uri="{BB962C8B-B14F-4D97-AF65-F5344CB8AC3E}">
        <p14:creationId xmlns:p14="http://schemas.microsoft.com/office/powerpoint/2010/main" val="386114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350" y="569215"/>
            <a:ext cx="6042100" cy="3941195"/>
          </a:xfrm>
          <a:prstGeom prst="rect">
            <a:avLst/>
          </a:prstGeom>
        </p:spPr>
      </p:pic>
      <p:sp>
        <p:nvSpPr>
          <p:cNvPr id="2" name="Slide Number Placeholder 1"/>
          <p:cNvSpPr>
            <a:spLocks noGrp="1"/>
          </p:cNvSpPr>
          <p:nvPr>
            <p:ph type="sldNum" sz="quarter" idx="12"/>
          </p:nvPr>
        </p:nvSpPr>
        <p:spPr/>
        <p:txBody>
          <a:bodyPr/>
          <a:lstStyle/>
          <a:p>
            <a:fld id="{DE495BF7-68B3-41E9-857F-8C50DBF68FBC}" type="slidenum">
              <a:rPr lang="en-US" smtClean="0">
                <a:solidFill>
                  <a:prstClr val="black">
                    <a:tint val="75000"/>
                  </a:prstClr>
                </a:solidFill>
              </a:rPr>
              <a:pPr/>
              <a:t>6</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6</a:t>
            </a:fld>
            <a:endParaRPr lang="en-US" sz="1350" dirty="0">
              <a:solidFill>
                <a:srgbClr val="FF0000"/>
              </a:solidFill>
              <a:sym typeface="Arial"/>
              <a:rtl val="0"/>
            </a:endParaRPr>
          </a:p>
        </p:txBody>
      </p:sp>
    </p:spTree>
    <p:extLst>
      <p:ext uri="{BB962C8B-B14F-4D97-AF65-F5344CB8AC3E}">
        <p14:creationId xmlns:p14="http://schemas.microsoft.com/office/powerpoint/2010/main" val="311283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350" y="548641"/>
            <a:ext cx="5875020" cy="3989069"/>
          </a:xfrm>
          <a:prstGeom prst="rect">
            <a:avLst/>
          </a:prstGeom>
        </p:spPr>
      </p:pic>
      <p:sp>
        <p:nvSpPr>
          <p:cNvPr id="3" name="Slide Number Placeholder 2"/>
          <p:cNvSpPr>
            <a:spLocks noGrp="1"/>
          </p:cNvSpPr>
          <p:nvPr>
            <p:ph type="sldNum" sz="quarter" idx="12"/>
          </p:nvPr>
        </p:nvSpPr>
        <p:spPr/>
        <p:txBody>
          <a:bodyPr/>
          <a:lstStyle/>
          <a:p>
            <a:fld id="{DE495BF7-68B3-41E9-857F-8C50DBF68FBC}" type="slidenum">
              <a:rPr lang="en-US" smtClean="0">
                <a:solidFill>
                  <a:prstClr val="black">
                    <a:tint val="75000"/>
                  </a:prstClr>
                </a:solidFill>
              </a:rPr>
              <a:pPr/>
              <a:t>7</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7</a:t>
            </a:fld>
            <a:endParaRPr lang="en-US" sz="1350" dirty="0">
              <a:solidFill>
                <a:srgbClr val="FF0000"/>
              </a:solidFill>
              <a:sym typeface="Arial"/>
              <a:rtl val="0"/>
            </a:endParaRPr>
          </a:p>
        </p:txBody>
      </p:sp>
    </p:spTree>
    <p:extLst>
      <p:ext uri="{BB962C8B-B14F-4D97-AF65-F5344CB8AC3E}">
        <p14:creationId xmlns:p14="http://schemas.microsoft.com/office/powerpoint/2010/main" val="398337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240"/>
          <a:stretch/>
        </p:blipFill>
        <p:spPr>
          <a:xfrm>
            <a:off x="1657350" y="548641"/>
            <a:ext cx="5644134" cy="4594860"/>
          </a:xfrm>
          <a:prstGeom prst="rect">
            <a:avLst/>
          </a:prstGeom>
        </p:spPr>
      </p:pic>
      <p:sp>
        <p:nvSpPr>
          <p:cNvPr id="3" name="Slide Number Placeholder 2"/>
          <p:cNvSpPr>
            <a:spLocks noGrp="1"/>
          </p:cNvSpPr>
          <p:nvPr>
            <p:ph type="sldNum" sz="quarter" idx="12"/>
          </p:nvPr>
        </p:nvSpPr>
        <p:spPr/>
        <p:txBody>
          <a:bodyPr/>
          <a:lstStyle/>
          <a:p>
            <a:fld id="{DE495BF7-68B3-41E9-857F-8C50DBF68FBC}" type="slidenum">
              <a:rPr lang="en-US" smtClean="0">
                <a:solidFill>
                  <a:prstClr val="black">
                    <a:tint val="75000"/>
                  </a:prstClr>
                </a:solidFill>
              </a:rPr>
              <a:pPr/>
              <a:t>8</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8</a:t>
            </a:fld>
            <a:endParaRPr lang="en-US" sz="1350" dirty="0">
              <a:solidFill>
                <a:srgbClr val="FF0000"/>
              </a:solidFill>
              <a:sym typeface="Arial"/>
              <a:rtl val="0"/>
            </a:endParaRPr>
          </a:p>
        </p:txBody>
      </p:sp>
    </p:spTree>
    <p:extLst>
      <p:ext uri="{BB962C8B-B14F-4D97-AF65-F5344CB8AC3E}">
        <p14:creationId xmlns:p14="http://schemas.microsoft.com/office/powerpoint/2010/main" val="29383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2522"/>
          <a:stretch/>
        </p:blipFill>
        <p:spPr>
          <a:xfrm>
            <a:off x="1657351" y="548641"/>
            <a:ext cx="5644322" cy="4197627"/>
          </a:xfrm>
          <a:prstGeom prst="rect">
            <a:avLst/>
          </a:prstGeom>
        </p:spPr>
      </p:pic>
      <p:sp>
        <p:nvSpPr>
          <p:cNvPr id="3" name="Slide Number Placeholder 2"/>
          <p:cNvSpPr>
            <a:spLocks noGrp="1"/>
          </p:cNvSpPr>
          <p:nvPr>
            <p:ph type="sldNum" sz="quarter" idx="12"/>
          </p:nvPr>
        </p:nvSpPr>
        <p:spPr/>
        <p:txBody>
          <a:bodyPr/>
          <a:lstStyle/>
          <a:p>
            <a:fld id="{DE495BF7-68B3-41E9-857F-8C50DBF68FBC}" type="slidenum">
              <a:rPr lang="en-US" smtClean="0">
                <a:solidFill>
                  <a:prstClr val="black">
                    <a:tint val="75000"/>
                  </a:prstClr>
                </a:solidFill>
              </a:rPr>
              <a:pPr/>
              <a:t>9</a:t>
            </a:fld>
            <a:endParaRPr lang="en-US">
              <a:solidFill>
                <a:prstClr val="black">
                  <a:tint val="75000"/>
                </a:prstClr>
              </a:solidFill>
            </a:endParaRPr>
          </a:p>
        </p:txBody>
      </p:sp>
      <p:sp>
        <p:nvSpPr>
          <p:cNvPr id="4" name="Slide Number Placeholder 2"/>
          <p:cNvSpPr txBox="1">
            <a:spLocks/>
          </p:cNvSpPr>
          <p:nvPr/>
        </p:nvSpPr>
        <p:spPr>
          <a:xfrm>
            <a:off x="3600450" y="4800600"/>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E495BF7-68B3-41E9-857F-8C50DBF68FBC}" type="slidenum">
              <a:rPr lang="en-US" sz="1350">
                <a:solidFill>
                  <a:srgbClr val="FF0000"/>
                </a:solidFill>
                <a:sym typeface="Arial"/>
                <a:rtl val="0"/>
              </a:rPr>
              <a:pPr algn="ctr"/>
              <a:t>9</a:t>
            </a:fld>
            <a:endParaRPr lang="en-US" sz="1350" dirty="0">
              <a:solidFill>
                <a:srgbClr val="FF0000"/>
              </a:solidFill>
              <a:sym typeface="Arial"/>
              <a:rtl val="0"/>
            </a:endParaRPr>
          </a:p>
        </p:txBody>
      </p:sp>
    </p:spTree>
    <p:extLst>
      <p:ext uri="{BB962C8B-B14F-4D97-AF65-F5344CB8AC3E}">
        <p14:creationId xmlns:p14="http://schemas.microsoft.com/office/powerpoint/2010/main" val="22473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Custom 1">
      <a:dk1>
        <a:srgbClr val="376D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76152</TotalTime>
  <Words>1333</Words>
  <Application>Microsoft Office PowerPoint</Application>
  <PresentationFormat>On-screen Show (16:9)</PresentationFormat>
  <Paragraphs>140</Paragraphs>
  <Slides>34</Slides>
  <Notes>17</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34</vt:i4>
      </vt:variant>
    </vt:vector>
  </HeadingPairs>
  <TitlesOfParts>
    <vt:vector size="57" baseType="lpstr">
      <vt:lpstr>Arial</vt:lpstr>
      <vt:lpstr>Arial</vt:lpstr>
      <vt:lpstr>Arial Narrow</vt:lpstr>
      <vt:lpstr>Arial Regular</vt:lpstr>
      <vt:lpstr>Calibri</vt:lpstr>
      <vt:lpstr>Courier New</vt:lpstr>
      <vt:lpstr>Franklin Gothic Book</vt:lpstr>
      <vt:lpstr>Franklin Gothic Medium</vt:lpstr>
      <vt:lpstr>Futura LT Book</vt:lpstr>
      <vt:lpstr>Lato Light</vt:lpstr>
      <vt:lpstr>Lato Regular</vt:lpstr>
      <vt:lpstr>Microsoft Yi Baiti</vt:lpstr>
      <vt:lpstr>Mission Gothic Regular</vt:lpstr>
      <vt:lpstr>Nexa Bold</vt:lpstr>
      <vt:lpstr>Open Sans</vt:lpstr>
      <vt:lpstr>Open Sans bold</vt:lpstr>
      <vt:lpstr>PT Sans</vt:lpstr>
      <vt:lpstr>Sketch Rockwell</vt:lpstr>
      <vt:lpstr>ヒラギノ角ゴ Pro W3</vt:lpstr>
      <vt:lpstr>Office Theme</vt:lpstr>
      <vt:lpstr>Clarity</vt:lpstr>
      <vt:lpstr>1_Office Theme</vt:lpstr>
      <vt:lpstr>1_Clarity</vt:lpstr>
      <vt:lpstr>PowerPoint Presentation</vt:lpstr>
      <vt:lpstr>BBG Impact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Model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Leon Morse</cp:lastModifiedBy>
  <cp:revision>1007</cp:revision>
  <cp:lastPrinted>2016-10-11T18:13:18Z</cp:lastPrinted>
  <dcterms:created xsi:type="dcterms:W3CDTF">2013-04-14T18:18:29Z</dcterms:created>
  <dcterms:modified xsi:type="dcterms:W3CDTF">2017-01-12T15:48:16Z</dcterms:modified>
</cp:coreProperties>
</file>