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8" r:id="rId3"/>
    <p:sldId id="257" r:id="rId4"/>
    <p:sldId id="260" r:id="rId5"/>
    <p:sldId id="261" r:id="rId6"/>
    <p:sldId id="263" r:id="rId7"/>
    <p:sldId id="345" r:id="rId8"/>
    <p:sldId id="344" r:id="rId9"/>
    <p:sldId id="348" r:id="rId10"/>
    <p:sldId id="349" r:id="rId11"/>
    <p:sldId id="350" r:id="rId12"/>
    <p:sldId id="266" r:id="rId13"/>
    <p:sldId id="354" r:id="rId14"/>
    <p:sldId id="353" r:id="rId15"/>
    <p:sldId id="427" r:id="rId16"/>
    <p:sldId id="352" r:id="rId17"/>
    <p:sldId id="351" r:id="rId18"/>
    <p:sldId id="341" r:id="rId19"/>
    <p:sldId id="347" r:id="rId20"/>
    <p:sldId id="355" r:id="rId21"/>
    <p:sldId id="33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4" r:id="rId36"/>
    <p:sldId id="415" r:id="rId37"/>
    <p:sldId id="416" r:id="rId38"/>
    <p:sldId id="417" r:id="rId39"/>
    <p:sldId id="418" r:id="rId40"/>
    <p:sldId id="419" r:id="rId41"/>
    <p:sldId id="424" r:id="rId42"/>
    <p:sldId id="421" r:id="rId43"/>
    <p:sldId id="422" r:id="rId44"/>
    <p:sldId id="423" r:id="rId45"/>
    <p:sldId id="425" r:id="rId46"/>
    <p:sldId id="426" r:id="rId47"/>
    <p:sldId id="399" r:id="rId48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9">
          <p15:clr>
            <a:srgbClr val="A4A3A4"/>
          </p15:clr>
        </p15:guide>
        <p15:guide id="2" orient="horz" pos="721">
          <p15:clr>
            <a:srgbClr val="A4A3A4"/>
          </p15:clr>
        </p15:guide>
        <p15:guide id="3" orient="horz" pos="547">
          <p15:clr>
            <a:srgbClr val="A4A3A4"/>
          </p15:clr>
        </p15:guide>
        <p15:guide id="4" orient="horz" pos="1793">
          <p15:clr>
            <a:srgbClr val="A4A3A4"/>
          </p15:clr>
        </p15:guide>
        <p15:guide id="5" orient="horz" pos="1983">
          <p15:clr>
            <a:srgbClr val="A4A3A4"/>
          </p15:clr>
        </p15:guide>
        <p15:guide id="6" orient="horz" pos="2340">
          <p15:clr>
            <a:srgbClr val="A4A3A4"/>
          </p15:clr>
        </p15:guide>
        <p15:guide id="7" orient="horz" pos="2530">
          <p15:clr>
            <a:srgbClr val="A4A3A4"/>
          </p15:clr>
        </p15:guide>
        <p15:guide id="8" orient="horz" pos="3780">
          <p15:clr>
            <a:srgbClr val="A4A3A4"/>
          </p15:clr>
        </p15:guide>
        <p15:guide id="9" pos="5491">
          <p15:clr>
            <a:srgbClr val="A4A3A4"/>
          </p15:clr>
        </p15:guide>
        <p15:guide id="10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" name="Gaines, Faith" initials="GF" lastIdx="22" clrIdx="2">
    <p:extLst/>
  </p:cmAuthor>
  <p:cmAuthor id="15" name="Diana Turecek" initials="DT" lastIdx="1" clrIdx="3"/>
  <p:cmAuthor id="12" name="Liu, Diana" initials="LD" lastIdx="3" clrIdx="0">
    <p:extLst/>
  </p:cmAuthor>
  <p:cmAuthor id="13" name="Hollingsworth, Charles" initials="HC" lastIdx="5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250"/>
    <a:srgbClr val="007934"/>
    <a:srgbClr val="275937"/>
    <a:srgbClr val="EBE6B1"/>
    <a:srgbClr val="B5B6B3"/>
    <a:srgbClr val="8E908F"/>
    <a:srgbClr val="565A5C"/>
    <a:srgbClr val="C3E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1" autoAdjust="0"/>
    <p:restoredTop sz="96433" autoAdjust="0"/>
  </p:normalViewPr>
  <p:slideViewPr>
    <p:cSldViewPr snapToGrid="0">
      <p:cViewPr varScale="1">
        <p:scale>
          <a:sx n="91" d="100"/>
          <a:sy n="91" d="100"/>
        </p:scale>
        <p:origin x="1200" y="84"/>
      </p:cViewPr>
      <p:guideLst>
        <p:guide orient="horz" pos="179"/>
        <p:guide orient="horz" pos="721"/>
        <p:guide orient="horz" pos="547"/>
        <p:guide orient="horz" pos="1793"/>
        <p:guide orient="horz" pos="1983"/>
        <p:guide orient="horz" pos="2340"/>
        <p:guide orient="horz" pos="2530"/>
        <p:guide orient="horz" pos="3780"/>
        <p:guide pos="5491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urkey%20PResentation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9637231091785"/>
          <c:y val="3.3957947451649484E-2"/>
          <c:w val="0.55880362768908209"/>
          <c:h val="0.94120956790084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6A-4B64-9F88-3115564071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6A-4B64-9F88-3115564071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6A-4B64-9F88-3115564071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6A-4B64-9F88-31155640713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56A-4B64-9F88-31155640713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6A-4B64-9F88-31155640713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56A-4B64-9F88-31155640713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56A-4B64-9F88-31155640713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56A-4B64-9F88-31155640713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56A-4B64-9F88-31155640713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56A-4B64-9F88-31155640713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56A-4B64-9F88-31155640713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56A-4B64-9F88-31155640713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56A-4B64-9F88-31155640713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6A-4B64-9F88-31155640713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56A-4B64-9F88-31155640713A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56A-4B64-9F88-31155640713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Aegean region</c:v>
                </c:pt>
                <c:pt idx="1">
                  <c:v>Black Sea region</c:v>
                </c:pt>
                <c:pt idx="2">
                  <c:v>Central Anatolia region</c:v>
                </c:pt>
                <c:pt idx="3">
                  <c:v>Eastern Anatolia region</c:v>
                </c:pt>
                <c:pt idx="4">
                  <c:v>Marmara region</c:v>
                </c:pt>
                <c:pt idx="5">
                  <c:v>Mediterranean region</c:v>
                </c:pt>
                <c:pt idx="6">
                  <c:v>Southeastern Anatolia region</c:v>
                </c:pt>
                <c:pt idx="7">
                  <c:v>Not enough money for food in the past year</c:v>
                </c:pt>
                <c:pt idx="8">
                  <c:v>Finding it difficult/very difficult on present income</c:v>
                </c:pt>
                <c:pt idx="9">
                  <c:v>Out of workforce</c:v>
                </c:pt>
                <c:pt idx="10">
                  <c:v>Unemployment rate</c:v>
                </c:pt>
                <c:pt idx="11">
                  <c:v>Employed full time for an employer</c:v>
                </c:pt>
                <c:pt idx="12">
                  <c:v>College or higher</c:v>
                </c:pt>
                <c:pt idx="13">
                  <c:v>Less than college</c:v>
                </c:pt>
                <c:pt idx="14">
                  <c:v>Elementary school or less</c:v>
                </c:pt>
                <c:pt idx="15">
                  <c:v>50+ years old</c:v>
                </c:pt>
                <c:pt idx="16">
                  <c:v>30-49 years old</c:v>
                </c:pt>
                <c:pt idx="17">
                  <c:v>15-29 years old</c:v>
                </c:pt>
                <c:pt idx="18">
                  <c:v>Women</c:v>
                </c:pt>
                <c:pt idx="19">
                  <c:v>Men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0">
                  <c:v>0.13700000000000001</c:v>
                </c:pt>
                <c:pt idx="1">
                  <c:v>9.6000000000000002E-2</c:v>
                </c:pt>
                <c:pt idx="2">
                  <c:v>0.14399999999999999</c:v>
                </c:pt>
                <c:pt idx="3">
                  <c:v>7.1999999999999995E-2</c:v>
                </c:pt>
                <c:pt idx="4">
                  <c:v>0.33900000000000002</c:v>
                </c:pt>
                <c:pt idx="5">
                  <c:v>0.125</c:v>
                </c:pt>
                <c:pt idx="6">
                  <c:v>8.6999999999999994E-2</c:v>
                </c:pt>
                <c:pt idx="7" formatCode="0%">
                  <c:v>0.49</c:v>
                </c:pt>
                <c:pt idx="8" formatCode="####0%;\-####0%">
                  <c:v>0.28000000000000003</c:v>
                </c:pt>
                <c:pt idx="9" formatCode="####0%;\-####0%">
                  <c:v>0.56999999999999995</c:v>
                </c:pt>
                <c:pt idx="10" formatCode="####0%;\-####0%">
                  <c:v>0.11</c:v>
                </c:pt>
                <c:pt idx="11" formatCode="####0%;\-####0%">
                  <c:v>0.23</c:v>
                </c:pt>
                <c:pt idx="12" formatCode="####0%;\-####0%">
                  <c:v>0.12</c:v>
                </c:pt>
                <c:pt idx="13" formatCode="####0%;\-####0%">
                  <c:v>0.57999999999999996</c:v>
                </c:pt>
                <c:pt idx="14" formatCode="####0%;\-####0%">
                  <c:v>0.28999999999999998</c:v>
                </c:pt>
                <c:pt idx="15" formatCode="####0%;\-####0%">
                  <c:v>0.31</c:v>
                </c:pt>
                <c:pt idx="16" formatCode="####0%;\-####0%">
                  <c:v>0.4</c:v>
                </c:pt>
                <c:pt idx="17" formatCode="####0%;\-####0%">
                  <c:v>0.3</c:v>
                </c:pt>
                <c:pt idx="18" formatCode="0%">
                  <c:v>0.5</c:v>
                </c:pt>
                <c:pt idx="19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B-4244-8CEE-9B46839A2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78283680"/>
        <c:axId val="1478283136"/>
      </c:barChart>
      <c:catAx>
        <c:axId val="147828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283136"/>
        <c:crosses val="autoZero"/>
        <c:auto val="1"/>
        <c:lblAlgn val="ctr"/>
        <c:lblOffset val="100"/>
        <c:noMultiLvlLbl val="0"/>
      </c:catAx>
      <c:valAx>
        <c:axId val="147828313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4782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Economic</a:t>
            </a:r>
            <a:r>
              <a:rPr lang="en-US" b="1" baseline="0" dirty="0" smtClean="0"/>
              <a:t> Conditions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3284984113828E-2"/>
          <c:y val="0.23827649832570219"/>
          <c:w val="0.91060896993139029"/>
          <c:h val="0.57417588939203745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0.21</c:v>
                </c:pt>
                <c:pt idx="1">
                  <c:v>0.27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C-488D-B6FA-5A57EDDD592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Only Fair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0.41</c:v>
                </c:pt>
                <c:pt idx="1">
                  <c:v>0.46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E-4B58-A4BF-BF4F15EFB7C9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3714462882061016E-3"/>
                  <c:y val="2.2839508393069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0C-488D-B6FA-5A57EDDD592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0.19</c:v>
                </c:pt>
                <c:pt idx="1">
                  <c:v>0.2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E-4B58-A4BF-BF4F15EFB7C9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8271606714455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0C-488D-B6FA-5A57EDDD592F}"/>
                </c:ext>
              </c:extLst>
            </c:dLbl>
            <c:dLbl>
              <c:idx val="2"/>
              <c:layout>
                <c:manualLayout>
                  <c:x val="-6.3714462882061016E-3"/>
                  <c:y val="4.5679016786139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0C-488D-B6FA-5A57EDDD592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0.18</c:v>
                </c:pt>
                <c:pt idx="1">
                  <c:v>0.05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E-4B58-A4BF-BF4F15EFB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55935392"/>
        <c:axId val="1755936480"/>
      </c:barChart>
      <c:catAx>
        <c:axId val="175593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5936480"/>
        <c:crosses val="autoZero"/>
        <c:auto val="1"/>
        <c:lblAlgn val="ctr"/>
        <c:lblOffset val="100"/>
        <c:noMultiLvlLbl val="0"/>
      </c:catAx>
      <c:valAx>
        <c:axId val="175593648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75593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460330616567663E-2"/>
          <c:y val="0.18492713224742688"/>
          <c:w val="0.89445779803840308"/>
          <c:h val="0.62340842630403215"/>
        </c:manualLayout>
      </c:layout>
      <c:barChart>
        <c:barDir val="col"/>
        <c:grouping val="clustered"/>
        <c:varyColors val="0"/>
        <c:ser>
          <c:idx val="4"/>
          <c:order val="3"/>
          <c:tx>
            <c:strRef>
              <c:f>Sheet1!$F$1</c:f>
              <c:strCache>
                <c:ptCount val="1"/>
                <c:pt idx="0">
                  <c:v>Elections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Sheet1!$A$2:$A$19</c:f>
              <c:numCache>
                <c:formatCode>m/d/yyyy</c:formatCode>
                <c:ptCount val="18"/>
                <c:pt idx="0">
                  <c:v>38579</c:v>
                </c:pt>
                <c:pt idx="1">
                  <c:v>39217</c:v>
                </c:pt>
                <c:pt idx="2">
                  <c:v>39285</c:v>
                </c:pt>
                <c:pt idx="3">
                  <c:v>39629</c:v>
                </c:pt>
                <c:pt idx="4">
                  <c:v>39894</c:v>
                </c:pt>
                <c:pt idx="5">
                  <c:v>40120</c:v>
                </c:pt>
                <c:pt idx="6">
                  <c:v>40378</c:v>
                </c:pt>
                <c:pt idx="7">
                  <c:v>40664</c:v>
                </c:pt>
                <c:pt idx="8">
                  <c:v>40706</c:v>
                </c:pt>
                <c:pt idx="9">
                  <c:v>40976</c:v>
                </c:pt>
                <c:pt idx="10">
                  <c:v>41081</c:v>
                </c:pt>
                <c:pt idx="11">
                  <c:v>41432</c:v>
                </c:pt>
                <c:pt idx="12">
                  <c:v>41797</c:v>
                </c:pt>
                <c:pt idx="13">
                  <c:v>41871</c:v>
                </c:pt>
                <c:pt idx="14">
                  <c:v>41932</c:v>
                </c:pt>
                <c:pt idx="15">
                  <c:v>42162</c:v>
                </c:pt>
                <c:pt idx="16">
                  <c:v>42241</c:v>
                </c:pt>
                <c:pt idx="17">
                  <c:v>42470</c:v>
                </c:pt>
              </c:numCache>
            </c:numRef>
          </c:cat>
          <c:val>
            <c:numRef>
              <c:f>Sheet1!$F$2:$F$19</c:f>
              <c:numCache>
                <c:formatCode>_(* #,##0_);_(* \(#,##0\);_(* "-"??_);_(@_)</c:formatCode>
                <c:ptCount val="18"/>
                <c:pt idx="2">
                  <c:v>1</c:v>
                </c:pt>
                <c:pt idx="4">
                  <c:v>1</c:v>
                </c:pt>
                <c:pt idx="8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8-49F8-8068-6266109C8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4185584"/>
        <c:axId val="-1154191568"/>
      </c:barChar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Confidence in National Government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B8-49F8-8068-6266109C8B9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m/d/yyyy</c:formatCode>
                <c:ptCount val="18"/>
                <c:pt idx="0">
                  <c:v>38579</c:v>
                </c:pt>
                <c:pt idx="1">
                  <c:v>39217</c:v>
                </c:pt>
                <c:pt idx="2">
                  <c:v>39285</c:v>
                </c:pt>
                <c:pt idx="3">
                  <c:v>39629</c:v>
                </c:pt>
                <c:pt idx="4">
                  <c:v>39894</c:v>
                </c:pt>
                <c:pt idx="5">
                  <c:v>40120</c:v>
                </c:pt>
                <c:pt idx="6">
                  <c:v>40378</c:v>
                </c:pt>
                <c:pt idx="7">
                  <c:v>40664</c:v>
                </c:pt>
                <c:pt idx="8">
                  <c:v>40706</c:v>
                </c:pt>
                <c:pt idx="9">
                  <c:v>40976</c:v>
                </c:pt>
                <c:pt idx="10">
                  <c:v>41081</c:v>
                </c:pt>
                <c:pt idx="11">
                  <c:v>41432</c:v>
                </c:pt>
                <c:pt idx="12">
                  <c:v>41797</c:v>
                </c:pt>
                <c:pt idx="13">
                  <c:v>41871</c:v>
                </c:pt>
                <c:pt idx="14">
                  <c:v>41932</c:v>
                </c:pt>
                <c:pt idx="15">
                  <c:v>42162</c:v>
                </c:pt>
                <c:pt idx="16">
                  <c:v>42241</c:v>
                </c:pt>
                <c:pt idx="17">
                  <c:v>42470</c:v>
                </c:pt>
              </c:numCache>
            </c:numRef>
          </c:cat>
          <c:val>
            <c:numRef>
              <c:f>Sheet1!$B$2:$B$19</c:f>
              <c:numCache>
                <c:formatCode>0%</c:formatCode>
                <c:ptCount val="18"/>
                <c:pt idx="0">
                  <c:v>0.59599999999999997</c:v>
                </c:pt>
                <c:pt idx="1">
                  <c:v>0.55799999999999994</c:v>
                </c:pt>
                <c:pt idx="3">
                  <c:v>0.59799999999999998</c:v>
                </c:pt>
                <c:pt idx="6">
                  <c:v>0.54600000000000004</c:v>
                </c:pt>
                <c:pt idx="7">
                  <c:v>0.59599999999999997</c:v>
                </c:pt>
                <c:pt idx="9">
                  <c:v>0.51500000000000001</c:v>
                </c:pt>
                <c:pt idx="10">
                  <c:v>0.54700000000000004</c:v>
                </c:pt>
                <c:pt idx="11">
                  <c:v>0.53799999999999992</c:v>
                </c:pt>
                <c:pt idx="12">
                  <c:v>0.52700000000000002</c:v>
                </c:pt>
                <c:pt idx="14">
                  <c:v>0.58599999999999997</c:v>
                </c:pt>
                <c:pt idx="16">
                  <c:v>0.48599999999999999</c:v>
                </c:pt>
                <c:pt idx="17">
                  <c:v>0.58399999999999996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D5-4344-B3D8-C5863C366FB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Corruption in Government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1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7B8-49F8-8068-6266109C8B9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m/d/yyyy</c:formatCode>
                <c:ptCount val="18"/>
                <c:pt idx="0">
                  <c:v>38579</c:v>
                </c:pt>
                <c:pt idx="1">
                  <c:v>39217</c:v>
                </c:pt>
                <c:pt idx="2">
                  <c:v>39285</c:v>
                </c:pt>
                <c:pt idx="3">
                  <c:v>39629</c:v>
                </c:pt>
                <c:pt idx="4">
                  <c:v>39894</c:v>
                </c:pt>
                <c:pt idx="5">
                  <c:v>40120</c:v>
                </c:pt>
                <c:pt idx="6">
                  <c:v>40378</c:v>
                </c:pt>
                <c:pt idx="7">
                  <c:v>40664</c:v>
                </c:pt>
                <c:pt idx="8">
                  <c:v>40706</c:v>
                </c:pt>
                <c:pt idx="9">
                  <c:v>40976</c:v>
                </c:pt>
                <c:pt idx="10">
                  <c:v>41081</c:v>
                </c:pt>
                <c:pt idx="11">
                  <c:v>41432</c:v>
                </c:pt>
                <c:pt idx="12">
                  <c:v>41797</c:v>
                </c:pt>
                <c:pt idx="13">
                  <c:v>41871</c:v>
                </c:pt>
                <c:pt idx="14">
                  <c:v>41932</c:v>
                </c:pt>
                <c:pt idx="15">
                  <c:v>42162</c:v>
                </c:pt>
                <c:pt idx="16">
                  <c:v>42241</c:v>
                </c:pt>
                <c:pt idx="17">
                  <c:v>42470</c:v>
                </c:pt>
              </c:numCache>
            </c:numRef>
          </c:cat>
          <c:val>
            <c:numRef>
              <c:f>Sheet1!$D$2:$D$19</c:f>
              <c:numCache>
                <c:formatCode>0.0%</c:formatCode>
                <c:ptCount val="18"/>
                <c:pt idx="0">
                  <c:v>0.65400000000000003</c:v>
                </c:pt>
                <c:pt idx="1">
                  <c:v>0.64599999999999991</c:v>
                </c:pt>
                <c:pt idx="3">
                  <c:v>0.57100000000000006</c:v>
                </c:pt>
                <c:pt idx="5">
                  <c:v>0.75599999999999989</c:v>
                </c:pt>
                <c:pt idx="6">
                  <c:v>0.626</c:v>
                </c:pt>
                <c:pt idx="7">
                  <c:v>0.51100000000000001</c:v>
                </c:pt>
                <c:pt idx="9">
                  <c:v>0.58299999999999996</c:v>
                </c:pt>
                <c:pt idx="10">
                  <c:v>0.47899999999999998</c:v>
                </c:pt>
                <c:pt idx="11">
                  <c:v>0.5</c:v>
                </c:pt>
                <c:pt idx="14">
                  <c:v>0.499</c:v>
                </c:pt>
                <c:pt idx="16">
                  <c:v>0.55200000000000005</c:v>
                </c:pt>
                <c:pt idx="17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D5-4344-B3D8-C5863C366FB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Approval of Erdogan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Sheet1!$A$2:$A$19</c:f>
              <c:numCache>
                <c:formatCode>m/d/yyyy</c:formatCode>
                <c:ptCount val="18"/>
                <c:pt idx="0">
                  <c:v>38579</c:v>
                </c:pt>
                <c:pt idx="1">
                  <c:v>39217</c:v>
                </c:pt>
                <c:pt idx="2">
                  <c:v>39285</c:v>
                </c:pt>
                <c:pt idx="3">
                  <c:v>39629</c:v>
                </c:pt>
                <c:pt idx="4">
                  <c:v>39894</c:v>
                </c:pt>
                <c:pt idx="5">
                  <c:v>40120</c:v>
                </c:pt>
                <c:pt idx="6">
                  <c:v>40378</c:v>
                </c:pt>
                <c:pt idx="7">
                  <c:v>40664</c:v>
                </c:pt>
                <c:pt idx="8">
                  <c:v>40706</c:v>
                </c:pt>
                <c:pt idx="9">
                  <c:v>40976</c:v>
                </c:pt>
                <c:pt idx="10">
                  <c:v>41081</c:v>
                </c:pt>
                <c:pt idx="11">
                  <c:v>41432</c:v>
                </c:pt>
                <c:pt idx="12">
                  <c:v>41797</c:v>
                </c:pt>
                <c:pt idx="13">
                  <c:v>41871</c:v>
                </c:pt>
                <c:pt idx="14">
                  <c:v>41932</c:v>
                </c:pt>
                <c:pt idx="15">
                  <c:v>42162</c:v>
                </c:pt>
                <c:pt idx="16">
                  <c:v>42241</c:v>
                </c:pt>
                <c:pt idx="17">
                  <c:v>42470</c:v>
                </c:pt>
              </c:numCache>
            </c:numRef>
          </c:cat>
          <c:val>
            <c:numRef>
              <c:f>Sheet1!$E$2:$E$19</c:f>
              <c:numCache>
                <c:formatCode>0.0%</c:formatCode>
                <c:ptCount val="18"/>
                <c:pt idx="9">
                  <c:v>0.51200000000000001</c:v>
                </c:pt>
                <c:pt idx="10">
                  <c:v>0.51700000000000002</c:v>
                </c:pt>
                <c:pt idx="11">
                  <c:v>0.51600000000000001</c:v>
                </c:pt>
                <c:pt idx="12">
                  <c:v>0.58499999999999996</c:v>
                </c:pt>
                <c:pt idx="14">
                  <c:v>0.59200000000000008</c:v>
                </c:pt>
                <c:pt idx="16">
                  <c:v>0.50700000000000001</c:v>
                </c:pt>
                <c:pt idx="17">
                  <c:v>0.57499999999999996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D5-4344-B3D8-C5863C366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54185584"/>
        <c:axId val="-1154191568"/>
      </c:lineChart>
      <c:dateAx>
        <c:axId val="-1154185584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54191568"/>
        <c:crosses val="autoZero"/>
        <c:auto val="1"/>
        <c:lblOffset val="100"/>
        <c:baseTimeUnit val="months"/>
      </c:dateAx>
      <c:valAx>
        <c:axId val="-1154191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5418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9627135423861491E-2"/>
          <c:y val="1.6542597187758478E-2"/>
          <c:w val="0.96346640880416268"/>
          <c:h val="0.11301330019917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Corruption</a:t>
            </a:r>
            <a:r>
              <a:rPr lang="en-US" b="1" baseline="0" dirty="0" smtClean="0"/>
              <a:t> in Government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3284984113828E-2"/>
          <c:y val="0.23827649832570219"/>
          <c:w val="0.91060896993139029"/>
          <c:h val="0.5741758893920374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(DK)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0.254</c:v>
                </c:pt>
                <c:pt idx="1">
                  <c:v>0.23899999999999999</c:v>
                </c:pt>
                <c:pt idx="2">
                  <c:v>0.18899999999999997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55-4266-9D90-D372529920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0.308</c:v>
                </c:pt>
                <c:pt idx="1">
                  <c:v>0.29199999999999998</c:v>
                </c:pt>
                <c:pt idx="2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55-4266-9D90-D37252992082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0.41899999999999998</c:v>
                </c:pt>
                <c:pt idx="1">
                  <c:v>0.45799999999999996</c:v>
                </c:pt>
                <c:pt idx="2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5-4266-9D90-D37252992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85880592"/>
        <c:axId val="1485882224"/>
      </c:barChart>
      <c:catAx>
        <c:axId val="148588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882224"/>
        <c:crosses val="autoZero"/>
        <c:auto val="1"/>
        <c:lblAlgn val="ctr"/>
        <c:lblOffset val="100"/>
        <c:noMultiLvlLbl val="0"/>
      </c:catAx>
      <c:valAx>
        <c:axId val="148588222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8588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Approval of Erdogan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3284984113828E-2"/>
          <c:y val="0.23827649832570219"/>
          <c:w val="0.91060896993139029"/>
          <c:h val="0.5741758893920374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(DK)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7.6999999999999999E-2</c:v>
                </c:pt>
                <c:pt idx="1">
                  <c:v>0.127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B4-4A9B-BA84-C0DA0B65E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0.21199999999999999</c:v>
                </c:pt>
                <c:pt idx="1">
                  <c:v>0.29299999999999998</c:v>
                </c:pt>
                <c:pt idx="2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B4-4A9B-BA84-C0DA0B65E06E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0.69200000000000006</c:v>
                </c:pt>
                <c:pt idx="1">
                  <c:v>0.55299999999999994</c:v>
                </c:pt>
                <c:pt idx="2">
                  <c:v>0.41600000000000004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4-4A9B-BA84-C0DA0B65E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85872976"/>
        <c:axId val="1485883856"/>
      </c:barChart>
      <c:catAx>
        <c:axId val="148587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883856"/>
        <c:crosses val="autoZero"/>
        <c:auto val="1"/>
        <c:lblAlgn val="ctr"/>
        <c:lblOffset val="100"/>
        <c:noMultiLvlLbl val="0"/>
      </c:catAx>
      <c:valAx>
        <c:axId val="148588385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8587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Confidence</a:t>
            </a:r>
            <a:r>
              <a:rPr lang="en-US" b="1" baseline="0" dirty="0" smtClean="0"/>
              <a:t> in Natl. Government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3284984113828E-2"/>
          <c:y val="0.23827649832570219"/>
          <c:w val="0.91060896993139029"/>
          <c:h val="0.5741758893920374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(DK)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7.4999999999999997E-2</c:v>
                </c:pt>
                <c:pt idx="1">
                  <c:v>8.3000000000000004E-2</c:v>
                </c:pt>
                <c:pt idx="2">
                  <c:v>5.4000000000000006E-2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19-49B6-A1F0-9D2F7B4DF0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0.22500000000000001</c:v>
                </c:pt>
                <c:pt idx="1">
                  <c:v>0.33399999999999996</c:v>
                </c:pt>
                <c:pt idx="2">
                  <c:v>0.51800000000000002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9-49B6-A1F0-9D2F7B4DF0F5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0.69099999999999995</c:v>
                </c:pt>
                <c:pt idx="1">
                  <c:v>0.57499999999999996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9-49B6-A1F0-9D2F7B4DF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85875152"/>
        <c:axId val="1485875696"/>
      </c:barChart>
      <c:catAx>
        <c:axId val="148587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875696"/>
        <c:crosses val="autoZero"/>
        <c:auto val="1"/>
        <c:lblAlgn val="ctr"/>
        <c:lblOffset val="100"/>
        <c:noMultiLvlLbl val="0"/>
      </c:catAx>
      <c:valAx>
        <c:axId val="148587569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8587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Approval of Natl. Leadership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3284984113828E-2"/>
          <c:y val="0.23827649832570219"/>
          <c:w val="0.91060896993139029"/>
          <c:h val="0.5741758893920374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(DK)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0.08</c:v>
                </c:pt>
                <c:pt idx="1">
                  <c:v>8.5000000000000006E-2</c:v>
                </c:pt>
                <c:pt idx="2">
                  <c:v>0.11199999999999999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30-4423-8C20-682063206E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0.27399999999999997</c:v>
                </c:pt>
                <c:pt idx="1">
                  <c:v>0.38799999999999996</c:v>
                </c:pt>
                <c:pt idx="2">
                  <c:v>0.48399999999999999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0-4423-8C20-682063206EDA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0.627</c:v>
                </c:pt>
                <c:pt idx="1">
                  <c:v>0.51600000000000001</c:v>
                </c:pt>
                <c:pt idx="2">
                  <c:v>0.38400000000000001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0-4423-8C20-682063206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85877328"/>
        <c:axId val="1467399488"/>
      </c:barChart>
      <c:catAx>
        <c:axId val="148587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399488"/>
        <c:crosses val="autoZero"/>
        <c:auto val="1"/>
        <c:lblAlgn val="ctr"/>
        <c:lblOffset val="100"/>
        <c:noMultiLvlLbl val="0"/>
      </c:catAx>
      <c:valAx>
        <c:axId val="14673994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8587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Fear of Expressing Political Views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None/some afraid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28-44FF-B5D2-CE2A5BA8F8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28-44FF-B5D2-CE2A5BA8F8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28-44FF-B5D2-CE2A5BA8F84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E28-44FF-B5D2-CE2A5BA8F84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E28-44FF-B5D2-CE2A5BA8F8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m/d/yyyy</c:formatCode>
                <c:ptCount val="13"/>
                <c:pt idx="0">
                  <c:v>38579</c:v>
                </c:pt>
                <c:pt idx="1">
                  <c:v>39217</c:v>
                </c:pt>
                <c:pt idx="2">
                  <c:v>39629</c:v>
                </c:pt>
                <c:pt idx="3">
                  <c:v>40120</c:v>
                </c:pt>
                <c:pt idx="4">
                  <c:v>40378</c:v>
                </c:pt>
                <c:pt idx="5">
                  <c:v>40664</c:v>
                </c:pt>
                <c:pt idx="6">
                  <c:v>40976</c:v>
                </c:pt>
                <c:pt idx="7">
                  <c:v>41081</c:v>
                </c:pt>
                <c:pt idx="8">
                  <c:v>41432</c:v>
                </c:pt>
                <c:pt idx="9">
                  <c:v>41797</c:v>
                </c:pt>
                <c:pt idx="10">
                  <c:v>41932</c:v>
                </c:pt>
                <c:pt idx="11">
                  <c:v>42241</c:v>
                </c:pt>
                <c:pt idx="12">
                  <c:v>42470</c:v>
                </c:pt>
              </c:numCache>
            </c:numRef>
          </c:cat>
          <c:val>
            <c:numRef>
              <c:f>Sheet1!$B$2:$B$14</c:f>
              <c:numCache>
                <c:formatCode>0%</c:formatCode>
                <c:ptCount val="13"/>
                <c:pt idx="1">
                  <c:v>0.26100000000000001</c:v>
                </c:pt>
                <c:pt idx="2">
                  <c:v>0.24399999999999999</c:v>
                </c:pt>
                <c:pt idx="3">
                  <c:v>0.40599999999999997</c:v>
                </c:pt>
                <c:pt idx="4">
                  <c:v>0.311</c:v>
                </c:pt>
                <c:pt idx="8">
                  <c:v>0.51500000000000001</c:v>
                </c:pt>
                <c:pt idx="11">
                  <c:v>0.53999999999999992</c:v>
                </c:pt>
                <c:pt idx="12">
                  <c:v>0.51800000000000002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32-4213-B64A-042E401970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Most/many are afraid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0140077005520701"/>
                  <c:y val="-2.3189169307950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E28-44FF-B5D2-CE2A5BA8F8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28-44FF-B5D2-CE2A5BA8F8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28-44FF-B5D2-CE2A5BA8F8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28-44FF-B5D2-CE2A5BA8F84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E28-44FF-B5D2-CE2A5BA8F84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E28-44FF-B5D2-CE2A5BA8F84E}"/>
                </c:ext>
              </c:extLst>
            </c:dLbl>
            <c:dLbl>
              <c:idx val="12"/>
              <c:layout>
                <c:manualLayout>
                  <c:x val="0"/>
                  <c:y val="8.6104046692636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E28-44FF-B5D2-CE2A5BA8F8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m/d/yyyy</c:formatCode>
                <c:ptCount val="13"/>
                <c:pt idx="0">
                  <c:v>38579</c:v>
                </c:pt>
                <c:pt idx="1">
                  <c:v>39217</c:v>
                </c:pt>
                <c:pt idx="2">
                  <c:v>39629</c:v>
                </c:pt>
                <c:pt idx="3">
                  <c:v>40120</c:v>
                </c:pt>
                <c:pt idx="4">
                  <c:v>40378</c:v>
                </c:pt>
                <c:pt idx="5">
                  <c:v>40664</c:v>
                </c:pt>
                <c:pt idx="6">
                  <c:v>40976</c:v>
                </c:pt>
                <c:pt idx="7">
                  <c:v>41081</c:v>
                </c:pt>
                <c:pt idx="8">
                  <c:v>41432</c:v>
                </c:pt>
                <c:pt idx="9">
                  <c:v>41797</c:v>
                </c:pt>
                <c:pt idx="10">
                  <c:v>41932</c:v>
                </c:pt>
                <c:pt idx="11">
                  <c:v>42241</c:v>
                </c:pt>
                <c:pt idx="12">
                  <c:v>42470</c:v>
                </c:pt>
              </c:numCache>
            </c:numRef>
          </c:cat>
          <c:val>
            <c:numRef>
              <c:f>Sheet1!$C$2:$C$14</c:f>
              <c:numCache>
                <c:formatCode>0%</c:formatCode>
                <c:ptCount val="13"/>
                <c:pt idx="1">
                  <c:v>0.63200000000000001</c:v>
                </c:pt>
                <c:pt idx="2">
                  <c:v>0.628</c:v>
                </c:pt>
                <c:pt idx="3">
                  <c:v>0.48399999999999999</c:v>
                </c:pt>
                <c:pt idx="4">
                  <c:v>0.60699999999999998</c:v>
                </c:pt>
                <c:pt idx="8">
                  <c:v>0.42199999999999999</c:v>
                </c:pt>
                <c:pt idx="11">
                  <c:v>0.37899999999999995</c:v>
                </c:pt>
                <c:pt idx="12">
                  <c:v>0.42599999999999993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32-4213-B64A-042E4019707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7396224"/>
        <c:axId val="1467400032"/>
      </c:lineChart>
      <c:dateAx>
        <c:axId val="146739622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400032"/>
        <c:crosses val="autoZero"/>
        <c:auto val="0"/>
        <c:lblOffset val="100"/>
        <c:baseTimeUnit val="months"/>
      </c:dateAx>
      <c:valAx>
        <c:axId val="146740003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39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“Media Freedom” in Turkey</a:t>
            </a:r>
          </a:p>
          <a:p>
            <a:pPr>
              <a:defRPr sz="1600" b="1"/>
            </a:pPr>
            <a:r>
              <a:rPr lang="en-US" sz="1600" b="1" dirty="0" smtClean="0"/>
              <a:t>2005-2016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"Yes," Media has a lot of Freedom</c:v>
                </c:pt>
              </c:strCache>
            </c:strRef>
          </c:tx>
          <c:spPr>
            <a:ln w="28575" cap="rnd">
              <a:solidFill>
                <a:srgbClr val="2759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75937"/>
              </a:solidFill>
              <a:ln w="9525">
                <a:solidFill>
                  <a:srgbClr val="275937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212239168231632E-2"/>
                  <c:y val="-3.712499999999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B9-4DDE-9E1C-127CF4F06EB0}"/>
                </c:ext>
              </c:extLst>
            </c:dLbl>
            <c:dLbl>
              <c:idx val="2"/>
              <c:layout>
                <c:manualLayout>
                  <c:x val="-9.4917224116853341E-2"/>
                  <c:y val="-3.7875000000000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B9-4DDE-9E1C-127CF4F06EB0}"/>
                </c:ext>
              </c:extLst>
            </c:dLbl>
            <c:dLbl>
              <c:idx val="3"/>
              <c:layout>
                <c:manualLayout>
                  <c:x val="-4.6717986910524943E-2"/>
                  <c:y val="-4.3374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B9-4DDE-9E1C-127CF4F06EB0}"/>
                </c:ext>
              </c:extLst>
            </c:dLbl>
            <c:dLbl>
              <c:idx val="5"/>
              <c:layout>
                <c:manualLayout>
                  <c:x val="-5.7582221568800343E-2"/>
                  <c:y val="3.4750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B9-4DDE-9E1C-127CF4F06EB0}"/>
                </c:ext>
              </c:extLst>
            </c:dLbl>
            <c:dLbl>
              <c:idx val="7"/>
              <c:layout>
                <c:manualLayout>
                  <c:x val="-5.9955698672388959E-2"/>
                  <c:y val="-4.0250000000000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B9-4DDE-9E1C-127CF4F06EB0}"/>
                </c:ext>
              </c:extLst>
            </c:dLbl>
            <c:dLbl>
              <c:idx val="11"/>
              <c:layout>
                <c:manualLayout>
                  <c:x val="-7.0678745274956767E-2"/>
                  <c:y val="2.850000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B9-4DDE-9E1C-127CF4F06EB0}"/>
                </c:ext>
              </c:extLst>
            </c:dLbl>
            <c:dLbl>
              <c:idx val="12"/>
              <c:layout>
                <c:manualLayout>
                  <c:x val="-6.2498975952939443E-3"/>
                  <c:y val="4.412499999999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B9-4DDE-9E1C-127CF4F06E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m/d/yyyy</c:formatCode>
                <c:ptCount val="9"/>
                <c:pt idx="0">
                  <c:v>40378</c:v>
                </c:pt>
                <c:pt idx="1">
                  <c:v>40664</c:v>
                </c:pt>
                <c:pt idx="2">
                  <c:v>40976</c:v>
                </c:pt>
                <c:pt idx="3">
                  <c:v>41081</c:v>
                </c:pt>
                <c:pt idx="4">
                  <c:v>41432</c:v>
                </c:pt>
                <c:pt idx="5">
                  <c:v>41797</c:v>
                </c:pt>
                <c:pt idx="6">
                  <c:v>41932</c:v>
                </c:pt>
                <c:pt idx="7">
                  <c:v>42241</c:v>
                </c:pt>
                <c:pt idx="8">
                  <c:v>42470</c:v>
                </c:pt>
              </c:numCache>
            </c:numRef>
          </c:cat>
          <c:val>
            <c:numRef>
              <c:f>Sheet1!$C$2:$C$10</c:f>
              <c:numCache>
                <c:formatCode>0%</c:formatCode>
                <c:ptCount val="9"/>
                <c:pt idx="0">
                  <c:v>0.46700000000000003</c:v>
                </c:pt>
                <c:pt idx="1">
                  <c:v>0.4</c:v>
                </c:pt>
                <c:pt idx="2">
                  <c:v>0.42599999999999999</c:v>
                </c:pt>
                <c:pt idx="3">
                  <c:v>0.43700000000000006</c:v>
                </c:pt>
                <c:pt idx="4">
                  <c:v>0.45600000000000002</c:v>
                </c:pt>
                <c:pt idx="6">
                  <c:v>0.45299999999999996</c:v>
                </c:pt>
                <c:pt idx="7">
                  <c:v>0.38900000000000001</c:v>
                </c:pt>
                <c:pt idx="8">
                  <c:v>0.38400000000000001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B9-4DDE-9E1C-127CF4F06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28234416"/>
        <c:axId val="-928258896"/>
      </c:lineChart>
      <c:dateAx>
        <c:axId val="-92823441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28258896"/>
        <c:crosses val="autoZero"/>
        <c:auto val="1"/>
        <c:lblOffset val="100"/>
        <c:baseTimeUnit val="months"/>
      </c:dateAx>
      <c:valAx>
        <c:axId val="-928258896"/>
        <c:scaling>
          <c:orientation val="minMax"/>
          <c:max val="0.7500000000000001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282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073307156107284"/>
          <c:y val="0.16187499999999999"/>
          <c:w val="0.69900569818124347"/>
          <c:h val="6.011368110236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Media Has a Lot of Freedom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081871345029239E-2"/>
          <c:y val="0.3399425429311459"/>
          <c:w val="0.96783625730994149"/>
          <c:h val="0.49132661729037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Men</c:v>
                </c:pt>
                <c:pt idx="2">
                  <c:v>Women</c:v>
                </c:pt>
                <c:pt idx="3">
                  <c:v>18 to 24</c:v>
                </c:pt>
                <c:pt idx="4">
                  <c:v>25 to 34</c:v>
                </c:pt>
                <c:pt idx="5">
                  <c:v>35 to 44</c:v>
                </c:pt>
                <c:pt idx="6">
                  <c:v>45 to 54</c:v>
                </c:pt>
                <c:pt idx="7">
                  <c:v>55 plus</c:v>
                </c:pt>
                <c:pt idx="8">
                  <c:v>Elementary or less</c:v>
                </c:pt>
                <c:pt idx="9">
                  <c:v>Less than college</c:v>
                </c:pt>
                <c:pt idx="10">
                  <c:v>College or higher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0.45500000000000002</c:v>
                </c:pt>
                <c:pt idx="1">
                  <c:v>0.49299999999999999</c:v>
                </c:pt>
                <c:pt idx="2">
                  <c:v>0.41700000000000004</c:v>
                </c:pt>
                <c:pt idx="3">
                  <c:v>0.496</c:v>
                </c:pt>
                <c:pt idx="4">
                  <c:v>0.46500000000000002</c:v>
                </c:pt>
                <c:pt idx="5">
                  <c:v>0.48599999999999999</c:v>
                </c:pt>
                <c:pt idx="6">
                  <c:v>0.38900000000000001</c:v>
                </c:pt>
                <c:pt idx="7">
                  <c:v>0.42200000000000004</c:v>
                </c:pt>
                <c:pt idx="8">
                  <c:v>0.47</c:v>
                </c:pt>
                <c:pt idx="9">
                  <c:v>0.47</c:v>
                </c:pt>
                <c:pt idx="10">
                  <c:v>0.29600000000000004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C-4728-B030-87BA65F4704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8288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Men</c:v>
                </c:pt>
                <c:pt idx="2">
                  <c:v>Women</c:v>
                </c:pt>
                <c:pt idx="3">
                  <c:v>18 to 24</c:v>
                </c:pt>
                <c:pt idx="4">
                  <c:v>25 to 34</c:v>
                </c:pt>
                <c:pt idx="5">
                  <c:v>35 to 44</c:v>
                </c:pt>
                <c:pt idx="6">
                  <c:v>45 to 54</c:v>
                </c:pt>
                <c:pt idx="7">
                  <c:v>55 plus</c:v>
                </c:pt>
                <c:pt idx="8">
                  <c:v>Elementary or less</c:v>
                </c:pt>
                <c:pt idx="9">
                  <c:v>Less than college</c:v>
                </c:pt>
                <c:pt idx="10">
                  <c:v>College or higher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0.38700000000000001</c:v>
                </c:pt>
                <c:pt idx="1">
                  <c:v>0.40299999999999997</c:v>
                </c:pt>
                <c:pt idx="2">
                  <c:v>0.37</c:v>
                </c:pt>
                <c:pt idx="3">
                  <c:v>0.35</c:v>
                </c:pt>
                <c:pt idx="4">
                  <c:v>0.37799999999999995</c:v>
                </c:pt>
                <c:pt idx="5">
                  <c:v>0.44</c:v>
                </c:pt>
                <c:pt idx="6">
                  <c:v>0.43200000000000005</c:v>
                </c:pt>
                <c:pt idx="7">
                  <c:v>0.34799999999999998</c:v>
                </c:pt>
                <c:pt idx="8">
                  <c:v>0.44600000000000001</c:v>
                </c:pt>
                <c:pt idx="9">
                  <c:v>0.38</c:v>
                </c:pt>
                <c:pt idx="10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C-4728-B030-87BA65F47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487231008"/>
        <c:axId val="1487239168"/>
      </c:barChart>
      <c:catAx>
        <c:axId val="148723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239168"/>
        <c:crosses val="autoZero"/>
        <c:auto val="1"/>
        <c:lblAlgn val="ctr"/>
        <c:lblOffset val="100"/>
        <c:noMultiLvlLbl val="0"/>
      </c:catAx>
      <c:valAx>
        <c:axId val="1487239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723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81871345029239E-2"/>
          <c:y val="5.5597121094096195E-2"/>
          <c:w val="0.96783625730994149"/>
          <c:h val="0.73627831911449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Poorest
20%</c:v>
                </c:pt>
                <c:pt idx="1">
                  <c:v>Second
20%</c:v>
                </c:pt>
                <c:pt idx="2">
                  <c:v>Middle
20%</c:v>
                </c:pt>
                <c:pt idx="3">
                  <c:v>Fourth
20%</c:v>
                </c:pt>
                <c:pt idx="4">
                  <c:v>Richest
20%</c:v>
                </c:pt>
                <c:pt idx="5">
                  <c:v>Rural</c:v>
                </c:pt>
                <c:pt idx="6">
                  <c:v>Urban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0.53299999999999992</c:v>
                </c:pt>
                <c:pt idx="1">
                  <c:v>0.48100000000000004</c:v>
                </c:pt>
                <c:pt idx="2">
                  <c:v>0.36399999999999999</c:v>
                </c:pt>
                <c:pt idx="3">
                  <c:v>0.40399999999999997</c:v>
                </c:pt>
                <c:pt idx="4">
                  <c:v>0.48399999999999999</c:v>
                </c:pt>
                <c:pt idx="5">
                  <c:v>0.54</c:v>
                </c:pt>
                <c:pt idx="6">
                  <c:v>0.40200000000000002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2-4B52-8050-7FD7F1285DC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18288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Poorest
20%</c:v>
                </c:pt>
                <c:pt idx="1">
                  <c:v>Second
20%</c:v>
                </c:pt>
                <c:pt idx="2">
                  <c:v>Middle
20%</c:v>
                </c:pt>
                <c:pt idx="3">
                  <c:v>Fourth
20%</c:v>
                </c:pt>
                <c:pt idx="4">
                  <c:v>Richest
20%</c:v>
                </c:pt>
                <c:pt idx="5">
                  <c:v>Rural</c:v>
                </c:pt>
                <c:pt idx="6">
                  <c:v>Urban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0.35600000000000004</c:v>
                </c:pt>
                <c:pt idx="1">
                  <c:v>0.41799999999999998</c:v>
                </c:pt>
                <c:pt idx="2">
                  <c:v>0.47100000000000003</c:v>
                </c:pt>
                <c:pt idx="3">
                  <c:v>0.36200000000000004</c:v>
                </c:pt>
                <c:pt idx="4">
                  <c:v>0.32600000000000001</c:v>
                </c:pt>
                <c:pt idx="5">
                  <c:v>0.38799999999999996</c:v>
                </c:pt>
                <c:pt idx="6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2-4B52-8050-7FD7F1285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487231552"/>
        <c:axId val="1487234816"/>
      </c:barChart>
      <c:catAx>
        <c:axId val="148723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234816"/>
        <c:crosses val="autoZero"/>
        <c:auto val="1"/>
        <c:lblAlgn val="ctr"/>
        <c:lblOffset val="100"/>
        <c:noMultiLvlLbl val="0"/>
      </c:catAx>
      <c:valAx>
        <c:axId val="1487234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723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460330616567663E-2"/>
          <c:y val="0.18492713224742688"/>
          <c:w val="0.89445779803840308"/>
          <c:h val="0.623408426304032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Confidence in Local Police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0"/>
                  <c:y val="3.584229390680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DA-4FE1-8874-6F3D34B0F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m/d/yyyy</c:formatCode>
                <c:ptCount val="13"/>
                <c:pt idx="0">
                  <c:v>38579</c:v>
                </c:pt>
                <c:pt idx="1">
                  <c:v>39217</c:v>
                </c:pt>
                <c:pt idx="2">
                  <c:v>39629</c:v>
                </c:pt>
                <c:pt idx="3">
                  <c:v>40120</c:v>
                </c:pt>
                <c:pt idx="4">
                  <c:v>40378</c:v>
                </c:pt>
                <c:pt idx="5">
                  <c:v>40664</c:v>
                </c:pt>
                <c:pt idx="6">
                  <c:v>40976</c:v>
                </c:pt>
                <c:pt idx="7">
                  <c:v>41081</c:v>
                </c:pt>
                <c:pt idx="8">
                  <c:v>41432</c:v>
                </c:pt>
                <c:pt idx="9">
                  <c:v>41797</c:v>
                </c:pt>
                <c:pt idx="10">
                  <c:v>41932</c:v>
                </c:pt>
                <c:pt idx="11">
                  <c:v>42241</c:v>
                </c:pt>
                <c:pt idx="12">
                  <c:v>42470</c:v>
                </c:pt>
              </c:numCache>
            </c:numRef>
          </c:cat>
          <c:val>
            <c:numRef>
              <c:f>Sheet1!$B$2:$B$14</c:f>
              <c:numCache>
                <c:formatCode>0%</c:formatCode>
                <c:ptCount val="13"/>
                <c:pt idx="0">
                  <c:v>0.61599999999999999</c:v>
                </c:pt>
                <c:pt idx="1">
                  <c:v>0.68299999999999994</c:v>
                </c:pt>
                <c:pt idx="2">
                  <c:v>0.70700000000000007</c:v>
                </c:pt>
                <c:pt idx="3">
                  <c:v>0.628</c:v>
                </c:pt>
                <c:pt idx="4">
                  <c:v>0.74199999999999999</c:v>
                </c:pt>
                <c:pt idx="5">
                  <c:v>0.61799999999999999</c:v>
                </c:pt>
                <c:pt idx="6">
                  <c:v>0.66</c:v>
                </c:pt>
                <c:pt idx="7">
                  <c:v>0.65099999999999991</c:v>
                </c:pt>
                <c:pt idx="8">
                  <c:v>0.65900000000000003</c:v>
                </c:pt>
                <c:pt idx="10">
                  <c:v>0.752</c:v>
                </c:pt>
                <c:pt idx="11">
                  <c:v>0.7390000000000001</c:v>
                </c:pt>
                <c:pt idx="12">
                  <c:v>0.77700000000000002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DA-4FE1-8874-6F3D34B0F8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Confidence in Military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0"/>
                  <c:y val="-3.5842293906810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DA-4FE1-8874-6F3D34B0F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m/d/yyyy</c:formatCode>
                <c:ptCount val="13"/>
                <c:pt idx="0">
                  <c:v>38579</c:v>
                </c:pt>
                <c:pt idx="1">
                  <c:v>39217</c:v>
                </c:pt>
                <c:pt idx="2">
                  <c:v>39629</c:v>
                </c:pt>
                <c:pt idx="3">
                  <c:v>40120</c:v>
                </c:pt>
                <c:pt idx="4">
                  <c:v>40378</c:v>
                </c:pt>
                <c:pt idx="5">
                  <c:v>40664</c:v>
                </c:pt>
                <c:pt idx="6">
                  <c:v>40976</c:v>
                </c:pt>
                <c:pt idx="7">
                  <c:v>41081</c:v>
                </c:pt>
                <c:pt idx="8">
                  <c:v>41432</c:v>
                </c:pt>
                <c:pt idx="9">
                  <c:v>41797</c:v>
                </c:pt>
                <c:pt idx="10">
                  <c:v>41932</c:v>
                </c:pt>
                <c:pt idx="11">
                  <c:v>42241</c:v>
                </c:pt>
                <c:pt idx="12">
                  <c:v>42470</c:v>
                </c:pt>
              </c:numCache>
            </c:numRef>
          </c:cat>
          <c:val>
            <c:numRef>
              <c:f>Sheet1!$C$2:$C$14</c:f>
              <c:numCache>
                <c:formatCode>0%</c:formatCode>
                <c:ptCount val="13"/>
                <c:pt idx="0">
                  <c:v>0.85699999999999998</c:v>
                </c:pt>
                <c:pt idx="1">
                  <c:v>0.80500000000000005</c:v>
                </c:pt>
                <c:pt idx="2">
                  <c:v>0.82299999999999995</c:v>
                </c:pt>
                <c:pt idx="4">
                  <c:v>0.76900000000000002</c:v>
                </c:pt>
                <c:pt idx="5">
                  <c:v>0.77200000000000002</c:v>
                </c:pt>
                <c:pt idx="6">
                  <c:v>0.67400000000000004</c:v>
                </c:pt>
                <c:pt idx="7">
                  <c:v>0.67599999999999993</c:v>
                </c:pt>
                <c:pt idx="8">
                  <c:v>0.67900000000000005</c:v>
                </c:pt>
                <c:pt idx="10">
                  <c:v>0.82499999999999996</c:v>
                </c:pt>
                <c:pt idx="11">
                  <c:v>0.82799999999999996</c:v>
                </c:pt>
                <c:pt idx="12">
                  <c:v>0.83700000000000008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DA-4FE1-8874-6F3D34B0F8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Confidence in Judicial System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0"/>
                  <c:y val="3.859939343810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DA-4FE1-8874-6F3D34B0F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m/d/yyyy</c:formatCode>
                <c:ptCount val="13"/>
                <c:pt idx="0">
                  <c:v>38579</c:v>
                </c:pt>
                <c:pt idx="1">
                  <c:v>39217</c:v>
                </c:pt>
                <c:pt idx="2">
                  <c:v>39629</c:v>
                </c:pt>
                <c:pt idx="3">
                  <c:v>40120</c:v>
                </c:pt>
                <c:pt idx="4">
                  <c:v>40378</c:v>
                </c:pt>
                <c:pt idx="5">
                  <c:v>40664</c:v>
                </c:pt>
                <c:pt idx="6">
                  <c:v>40976</c:v>
                </c:pt>
                <c:pt idx="7">
                  <c:v>41081</c:v>
                </c:pt>
                <c:pt idx="8">
                  <c:v>41432</c:v>
                </c:pt>
                <c:pt idx="9">
                  <c:v>41797</c:v>
                </c:pt>
                <c:pt idx="10">
                  <c:v>41932</c:v>
                </c:pt>
                <c:pt idx="11">
                  <c:v>42241</c:v>
                </c:pt>
                <c:pt idx="12">
                  <c:v>42470</c:v>
                </c:pt>
              </c:numCache>
            </c:numRef>
          </c:cat>
          <c:val>
            <c:numRef>
              <c:f>Sheet1!$D$2:$D$14</c:f>
              <c:numCache>
                <c:formatCode>0%</c:formatCode>
                <c:ptCount val="13"/>
                <c:pt idx="0">
                  <c:v>0.56399999999999995</c:v>
                </c:pt>
                <c:pt idx="1">
                  <c:v>0.67299999999999993</c:v>
                </c:pt>
                <c:pt idx="2">
                  <c:v>0.68400000000000005</c:v>
                </c:pt>
                <c:pt idx="4">
                  <c:v>0.58700000000000008</c:v>
                </c:pt>
                <c:pt idx="5">
                  <c:v>0.56799999999999995</c:v>
                </c:pt>
                <c:pt idx="6">
                  <c:v>0.47299999999999998</c:v>
                </c:pt>
                <c:pt idx="7">
                  <c:v>0.53799999999999992</c:v>
                </c:pt>
                <c:pt idx="8">
                  <c:v>0.56200000000000006</c:v>
                </c:pt>
                <c:pt idx="10">
                  <c:v>0.48399999999999999</c:v>
                </c:pt>
                <c:pt idx="11">
                  <c:v>0.42599999999999999</c:v>
                </c:pt>
                <c:pt idx="12">
                  <c:v>0.44799999999999995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DA-4FE1-8874-6F3D34B0F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277696"/>
        <c:axId val="1478281504"/>
      </c:lineChart>
      <c:dateAx>
        <c:axId val="147827769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281504"/>
        <c:crosses val="autoZero"/>
        <c:auto val="1"/>
        <c:lblOffset val="100"/>
        <c:baseTimeUnit val="months"/>
      </c:dateAx>
      <c:valAx>
        <c:axId val="1478281504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27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9627135423861491E-2"/>
          <c:y val="1.6542597187758478E-2"/>
          <c:w val="0.96659368236865129"/>
          <c:h val="0.11892911649071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7718377308096E-2"/>
          <c:y val="2.2295081967213116E-2"/>
          <c:w val="0.93404234010222409"/>
          <c:h val="0.876236635780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Very Important to Follow News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1F-411A-98FA-04B61FD3EEC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1F-411A-98FA-04B61FD3EEC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1BF-4AC8-A628-D73F12602E0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BF-4AC8-A628-D73F12602E0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1BF-4AC8-A628-D73F12602E0C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BF-4AC8-A628-D73F12602E0C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1BF-4AC8-A628-D73F12602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All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55+</c:v>
                </c:pt>
              </c:strCache>
            </c:strRef>
          </c:cat>
          <c:val>
            <c:numRef>
              <c:f>Sheet1!$B$5:$B$11</c:f>
              <c:numCache>
                <c:formatCode>General</c:formatCode>
                <c:ptCount val="7"/>
                <c:pt idx="0">
                  <c:v>66.7</c:v>
                </c:pt>
                <c:pt idx="2">
                  <c:v>50.2</c:v>
                </c:pt>
                <c:pt idx="3">
                  <c:v>58.6</c:v>
                </c:pt>
                <c:pt idx="4">
                  <c:v>70.599999999999994</c:v>
                </c:pt>
                <c:pt idx="5">
                  <c:v>74.400000000000006</c:v>
                </c:pt>
                <c:pt idx="6">
                  <c:v>79.8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1F-411A-98FA-04B61FD3E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25833104"/>
        <c:axId val="1425830384"/>
      </c:barChart>
      <c:catAx>
        <c:axId val="142583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830384"/>
        <c:crosses val="autoZero"/>
        <c:auto val="1"/>
        <c:lblAlgn val="ctr"/>
        <c:lblOffset val="100"/>
        <c:noMultiLvlLbl val="0"/>
      </c:catAx>
      <c:valAx>
        <c:axId val="1425830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83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52234561628835E-2"/>
          <c:y val="9.8873024203459059E-2"/>
          <c:w val="0.88841664152372368"/>
          <c:h val="0.75228840677927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239766081871612E-3"/>
                  <c:y val="1.14041339985744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CD-436E-8EEC-1AC83D0EAB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CD-436E-8EEC-1AC83D0EABA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ACD-436E-8EEC-1AC83D0EABA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CD-436E-8EEC-1AC83D0EA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Sheet1!$A$22:$A$25</c:f>
              <c:strCache>
                <c:ptCount val="4"/>
                <c:pt idx="0">
                  <c:v>TV</c:v>
                </c:pt>
                <c:pt idx="1">
                  <c:v>Radio</c:v>
                </c:pt>
                <c:pt idx="2">
                  <c:v>Press</c:v>
                </c:pt>
                <c:pt idx="3">
                  <c:v>Internet</c:v>
                </c:pt>
              </c:strCache>
            </c:strRef>
          </c:cat>
          <c:val>
            <c:numRef>
              <c:f>Sheet1!$B$22:$B$25</c:f>
              <c:numCache>
                <c:formatCode>General</c:formatCode>
                <c:ptCount val="4"/>
                <c:pt idx="0">
                  <c:v>82.7</c:v>
                </c:pt>
                <c:pt idx="1">
                  <c:v>14.9</c:v>
                </c:pt>
                <c:pt idx="2">
                  <c:v>27.1</c:v>
                </c:pt>
                <c:pt idx="3">
                  <c:v>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7-4784-B0EA-78FB47B146F0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Sheet1!$A$22:$A$25</c:f>
              <c:strCache>
                <c:ptCount val="4"/>
                <c:pt idx="0">
                  <c:v>TV</c:v>
                </c:pt>
                <c:pt idx="1">
                  <c:v>Radio</c:v>
                </c:pt>
                <c:pt idx="2">
                  <c:v>Press</c:v>
                </c:pt>
                <c:pt idx="3">
                  <c:v>Internet</c:v>
                </c:pt>
              </c:strCache>
            </c:strRef>
          </c:cat>
          <c:val>
            <c:numRef>
              <c:f>Sheet1!$C$22:$C$25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AE7-4784-B0EA-78FB47B146F0}"/>
            </c:ext>
          </c:extLst>
        </c:ser>
        <c:ser>
          <c:idx val="2"/>
          <c:order val="2"/>
          <c:tx>
            <c:strRef>
              <c:f>Sheet1!$D$21</c:f>
              <c:strCache>
                <c:ptCount val="1"/>
                <c:pt idx="0">
                  <c:v>15-24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CD-436E-8EEC-1AC83D0EAB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CD-436E-8EEC-1AC83D0EABA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CD-436E-8EEC-1AC83D0EABA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CD-436E-8EEC-1AC83D0EA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Sheet1!$A$22:$A$25</c:f>
              <c:strCache>
                <c:ptCount val="4"/>
                <c:pt idx="0">
                  <c:v>TV</c:v>
                </c:pt>
                <c:pt idx="1">
                  <c:v>Radio</c:v>
                </c:pt>
                <c:pt idx="2">
                  <c:v>Press</c:v>
                </c:pt>
                <c:pt idx="3">
                  <c:v>Internet</c:v>
                </c:pt>
              </c:strCache>
            </c:strRef>
          </c:cat>
          <c:val>
            <c:numRef>
              <c:f>Sheet1!$D$22:$D$25</c:f>
              <c:numCache>
                <c:formatCode>General</c:formatCode>
                <c:ptCount val="4"/>
                <c:pt idx="0">
                  <c:v>61.5</c:v>
                </c:pt>
                <c:pt idx="1">
                  <c:v>7.6</c:v>
                </c:pt>
                <c:pt idx="2">
                  <c:v>20.3</c:v>
                </c:pt>
                <c:pt idx="3">
                  <c:v>75.7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7-4784-B0EA-78FB47B146F0}"/>
            </c:ext>
          </c:extLst>
        </c:ser>
        <c:ser>
          <c:idx val="3"/>
          <c:order val="3"/>
          <c:tx>
            <c:strRef>
              <c:f>Sheet1!$E$21</c:f>
              <c:strCache>
                <c:ptCount val="1"/>
                <c:pt idx="0">
                  <c:v>25+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CD-436E-8EEC-1AC83D0EAB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CD-436E-8EEC-1AC83D0EABA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CD-436E-8EEC-1AC83D0EA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Sheet1!$A$22:$A$25</c:f>
              <c:strCache>
                <c:ptCount val="4"/>
                <c:pt idx="0">
                  <c:v>TV</c:v>
                </c:pt>
                <c:pt idx="1">
                  <c:v>Radio</c:v>
                </c:pt>
                <c:pt idx="2">
                  <c:v>Press</c:v>
                </c:pt>
                <c:pt idx="3">
                  <c:v>Internet</c:v>
                </c:pt>
              </c:strCache>
            </c:strRef>
          </c:cat>
          <c:val>
            <c:numRef>
              <c:f>Sheet1!$E$22:$E$25</c:f>
              <c:numCache>
                <c:formatCode>General</c:formatCode>
                <c:ptCount val="4"/>
                <c:pt idx="0">
                  <c:v>88.1</c:v>
                </c:pt>
                <c:pt idx="1">
                  <c:v>16.8</c:v>
                </c:pt>
                <c:pt idx="2">
                  <c:v>28.9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E7-4784-B0EA-78FB47B14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425832016"/>
        <c:axId val="1425831472"/>
      </c:barChart>
      <c:catAx>
        <c:axId val="142583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831472"/>
        <c:crosses val="autoZero"/>
        <c:auto val="1"/>
        <c:lblAlgn val="ctr"/>
        <c:lblOffset val="100"/>
        <c:noMultiLvlLbl val="0"/>
      </c:catAx>
      <c:valAx>
        <c:axId val="142583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83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B9-4273-A2F7-C2716646FE4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B9-4273-A2F7-C2716646FE4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B9-4273-A2F7-C2716646FE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B9-4273-A2F7-C2716646FE4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AB9-4273-A2F7-C2716646FE4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AB9-4273-A2F7-C2716646FE4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AB9-4273-A2F7-C2716646FE4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AB9-4273-A2F7-C2716646FE4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AB9-4273-A2F7-C2716646FE4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AB9-4273-A2F7-C2716646F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Sheet1!$A$191:$A$200</c:f>
              <c:strCache>
                <c:ptCount val="10"/>
                <c:pt idx="0">
                  <c:v>Haber Turk </c:v>
                </c:pt>
                <c:pt idx="1">
                  <c:v>Star TV</c:v>
                </c:pt>
                <c:pt idx="2">
                  <c:v>CNN</c:v>
                </c:pt>
                <c:pt idx="3">
                  <c:v>A Haber</c:v>
                </c:pt>
                <c:pt idx="4">
                  <c:v>NTV</c:v>
                </c:pt>
                <c:pt idx="5">
                  <c:v>Show</c:v>
                </c:pt>
                <c:pt idx="6">
                  <c:v>TRT 1</c:v>
                </c:pt>
                <c:pt idx="7">
                  <c:v>KanalD</c:v>
                </c:pt>
                <c:pt idx="8">
                  <c:v>ATV</c:v>
                </c:pt>
                <c:pt idx="9">
                  <c:v>Fox</c:v>
                </c:pt>
              </c:strCache>
            </c:strRef>
          </c:cat>
          <c:val>
            <c:numRef>
              <c:f>Sheet1!$B$191:$B$200</c:f>
              <c:numCache>
                <c:formatCode>General</c:formatCode>
                <c:ptCount val="10"/>
                <c:pt idx="0">
                  <c:v>11.1</c:v>
                </c:pt>
                <c:pt idx="1">
                  <c:v>11.3</c:v>
                </c:pt>
                <c:pt idx="2">
                  <c:v>11.4</c:v>
                </c:pt>
                <c:pt idx="3">
                  <c:v>11.6</c:v>
                </c:pt>
                <c:pt idx="4">
                  <c:v>11.9</c:v>
                </c:pt>
                <c:pt idx="5">
                  <c:v>13.8</c:v>
                </c:pt>
                <c:pt idx="6">
                  <c:v>18.899999999999999</c:v>
                </c:pt>
                <c:pt idx="7">
                  <c:v>21.6</c:v>
                </c:pt>
                <c:pt idx="8">
                  <c:v>25.1</c:v>
                </c:pt>
                <c:pt idx="9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D-4302-81C0-673835690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5827664"/>
        <c:axId val="1425829296"/>
      </c:barChart>
      <c:catAx>
        <c:axId val="1425827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829296"/>
        <c:crosses val="autoZero"/>
        <c:auto val="1"/>
        <c:lblAlgn val="ctr"/>
        <c:lblOffset val="100"/>
        <c:noMultiLvlLbl val="0"/>
      </c:catAx>
      <c:valAx>
        <c:axId val="142582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82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96276268582192"/>
          <c:y val="3.7914686798089771E-2"/>
          <c:w val="0.6959116667194013"/>
          <c:h val="0.899359711316434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967-4CA9-B489-0C566DDBC28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67-4CA9-B489-0C566DDBC28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67-4CA9-B489-0C566DDBC28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67-4CA9-B489-0C566DDBC28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67-4CA9-B489-0C566DDBC28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67-4CA9-B489-0C566DDBC28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67-4CA9-B489-0C566DDBC289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967-4CA9-B489-0C566DDBC289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67-4CA9-B489-0C566DDBC289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67-4CA9-B489-0C566DDBC2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Sheet1!$A$213:$A$222</c:f>
              <c:strCache>
                <c:ptCount val="10"/>
                <c:pt idx="0">
                  <c:v>Show</c:v>
                </c:pt>
                <c:pt idx="1">
                  <c:v>Star TV</c:v>
                </c:pt>
                <c:pt idx="2">
                  <c:v>A Haber</c:v>
                </c:pt>
                <c:pt idx="3">
                  <c:v>Haber Turk </c:v>
                </c:pt>
                <c:pt idx="4">
                  <c:v>ATV</c:v>
                </c:pt>
                <c:pt idx="5">
                  <c:v>KanalD</c:v>
                </c:pt>
                <c:pt idx="6">
                  <c:v>TRT 1</c:v>
                </c:pt>
                <c:pt idx="7">
                  <c:v>CNN</c:v>
                </c:pt>
                <c:pt idx="8">
                  <c:v>NTV</c:v>
                </c:pt>
                <c:pt idx="9">
                  <c:v>Fox</c:v>
                </c:pt>
              </c:strCache>
            </c:strRef>
          </c:cat>
          <c:val>
            <c:numRef>
              <c:f>Sheet1!$B$213:$B$222</c:f>
              <c:numCache>
                <c:formatCode>General</c:formatCode>
                <c:ptCount val="10"/>
                <c:pt idx="0">
                  <c:v>4.3</c:v>
                </c:pt>
                <c:pt idx="1">
                  <c:v>6.3</c:v>
                </c:pt>
                <c:pt idx="2">
                  <c:v>10.3</c:v>
                </c:pt>
                <c:pt idx="3">
                  <c:v>12.6</c:v>
                </c:pt>
                <c:pt idx="4">
                  <c:v>13.7</c:v>
                </c:pt>
                <c:pt idx="5">
                  <c:v>17.399999999999999</c:v>
                </c:pt>
                <c:pt idx="6">
                  <c:v>17.600000000000001</c:v>
                </c:pt>
                <c:pt idx="7">
                  <c:v>18</c:v>
                </c:pt>
                <c:pt idx="8">
                  <c:v>18.5</c:v>
                </c:pt>
                <c:pt idx="9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1-406D-AE61-B938F6497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5829840"/>
        <c:axId val="1425825488"/>
      </c:barChart>
      <c:catAx>
        <c:axId val="1425829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825488"/>
        <c:crosses val="autoZero"/>
        <c:auto val="1"/>
        <c:lblAlgn val="ctr"/>
        <c:lblOffset val="100"/>
        <c:noMultiLvlLbl val="0"/>
      </c:catAx>
      <c:valAx>
        <c:axId val="142582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82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36-4D9D-8005-A77CBDD4829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36-4D9D-8005-A77CBDD4829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36-4D9D-8005-A77CBDD4829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36-4D9D-8005-A77CBDD4829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936-4D9D-8005-A77CBDD4829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36-4D9D-8005-A77CBDD482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Sheet1!$A$38:$A$45</c:f>
              <c:strCache>
                <c:ptCount val="8"/>
                <c:pt idx="0">
                  <c:v>TV</c:v>
                </c:pt>
                <c:pt idx="1">
                  <c:v>Radio</c:v>
                </c:pt>
                <c:pt idx="2">
                  <c:v>Computer</c:v>
                </c:pt>
                <c:pt idx="3">
                  <c:v>Household Internet</c:v>
                </c:pt>
                <c:pt idx="4">
                  <c:v>Tablet</c:v>
                </c:pt>
                <c:pt idx="5">
                  <c:v>Satellite Dish</c:v>
                </c:pt>
                <c:pt idx="6">
                  <c:v>Cable</c:v>
                </c:pt>
                <c:pt idx="7">
                  <c:v>IPTV</c:v>
                </c:pt>
              </c:strCache>
            </c:strRef>
          </c:cat>
          <c:val>
            <c:numRef>
              <c:f>Sheet1!$B$38:$B$45</c:f>
              <c:numCache>
                <c:formatCode>General</c:formatCode>
                <c:ptCount val="8"/>
                <c:pt idx="0">
                  <c:v>98</c:v>
                </c:pt>
                <c:pt idx="1">
                  <c:v>38.200000000000003</c:v>
                </c:pt>
                <c:pt idx="2">
                  <c:v>72.900000000000006</c:v>
                </c:pt>
                <c:pt idx="3">
                  <c:v>83.9</c:v>
                </c:pt>
                <c:pt idx="4">
                  <c:v>46.1</c:v>
                </c:pt>
                <c:pt idx="5">
                  <c:v>74</c:v>
                </c:pt>
                <c:pt idx="6">
                  <c:v>22.3</c:v>
                </c:pt>
                <c:pt idx="7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0-4328-8B8F-230E82863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25822224"/>
        <c:axId val="1425823312"/>
      </c:barChart>
      <c:catAx>
        <c:axId val="142582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823312"/>
        <c:crosses val="autoZero"/>
        <c:auto val="1"/>
        <c:lblAlgn val="ctr"/>
        <c:lblOffset val="100"/>
        <c:noMultiLvlLbl val="0"/>
      </c:catAx>
      <c:valAx>
        <c:axId val="14258233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82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0.17171296296296298"/>
          <c:w val="0.90286351706036749"/>
          <c:h val="0.72086388975702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CA-42AF-B455-F1999155AE5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CA-42AF-B455-F1999155A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Sheet1!$B$50:$D$50</c:f>
              <c:strCache>
                <c:ptCount val="3"/>
                <c:pt idx="0">
                  <c:v>All</c:v>
                </c:pt>
                <c:pt idx="1">
                  <c:v>15-24</c:v>
                </c:pt>
                <c:pt idx="2">
                  <c:v>25+</c:v>
                </c:pt>
              </c:strCache>
            </c:strRef>
          </c:cat>
          <c:val>
            <c:numRef>
              <c:f>Sheet1!$B$51:$D$51</c:f>
              <c:numCache>
                <c:formatCode>General</c:formatCode>
                <c:ptCount val="3"/>
                <c:pt idx="0">
                  <c:v>72</c:v>
                </c:pt>
                <c:pt idx="1">
                  <c:v>85.6</c:v>
                </c:pt>
                <c:pt idx="2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3-4001-BB1E-57BC2653F044}"/>
            </c:ext>
          </c:extLst>
        </c:ser>
        <c:ser>
          <c:idx val="1"/>
          <c:order val="1"/>
          <c:tx>
            <c:strRef>
              <c:f>Sheet1!$A$52</c:f>
              <c:strCache>
                <c:ptCount val="1"/>
                <c:pt idx="0">
                  <c:v>Non-smartphone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CA-42AF-B455-F1999155AE5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CA-42AF-B455-F1999155AE5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0CA-42AF-B455-F1999155A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Sheet1!$B$50:$D$50</c:f>
              <c:strCache>
                <c:ptCount val="3"/>
                <c:pt idx="0">
                  <c:v>All</c:v>
                </c:pt>
                <c:pt idx="1">
                  <c:v>15-24</c:v>
                </c:pt>
                <c:pt idx="2">
                  <c:v>25+</c:v>
                </c:pt>
              </c:strCache>
            </c:strRef>
          </c:cat>
          <c:val>
            <c:numRef>
              <c:f>Sheet1!$B$52:$D$52</c:f>
              <c:numCache>
                <c:formatCode>General</c:formatCode>
                <c:ptCount val="3"/>
                <c:pt idx="0">
                  <c:v>26.5</c:v>
                </c:pt>
                <c:pt idx="1">
                  <c:v>14.4</c:v>
                </c:pt>
                <c:pt idx="2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3-4001-BB1E-57BC2653F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467787680"/>
        <c:axId val="1467784416"/>
      </c:barChart>
      <c:catAx>
        <c:axId val="146778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84416"/>
        <c:crosses val="autoZero"/>
        <c:auto val="1"/>
        <c:lblAlgn val="ctr"/>
        <c:lblOffset val="100"/>
        <c:noMultiLvlLbl val="0"/>
      </c:catAx>
      <c:valAx>
        <c:axId val="146778441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8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Sheet1!$A$68</c:f>
              <c:strCache>
                <c:ptCount val="1"/>
                <c:pt idx="0">
                  <c:v>Desktop computer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68-4F09-BD66-B3891240258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368-4F09-BD66-B3891240258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68-4F09-BD66-B3891240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Sheet1!$B$67:$E$67</c:f>
              <c:strCache>
                <c:ptCount val="4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</c:strCache>
            </c:strRef>
          </c:cat>
          <c:val>
            <c:numRef>
              <c:f>Sheet1!$B$68:$E$68</c:f>
              <c:numCache>
                <c:formatCode>General</c:formatCode>
                <c:ptCount val="4"/>
                <c:pt idx="0">
                  <c:v>42.6</c:v>
                </c:pt>
                <c:pt idx="2">
                  <c:v>53.3</c:v>
                </c:pt>
                <c:pt idx="3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6AA-B53E-C38CC48CF1AF}"/>
            </c:ext>
          </c:extLst>
        </c:ser>
        <c:ser>
          <c:idx val="1"/>
          <c:order val="1"/>
          <c:tx>
            <c:strRef>
              <c:f>Sheet1!$A$69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368-4F09-BD66-B3891240258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68-4F09-BD66-B3891240258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68-4F09-BD66-B3891240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Sheet1!$B$67:$E$67</c:f>
              <c:strCache>
                <c:ptCount val="4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</c:strCache>
            </c:strRef>
          </c:cat>
          <c:val>
            <c:numRef>
              <c:f>Sheet1!$B$69:$E$69</c:f>
              <c:numCache>
                <c:formatCode>General</c:formatCode>
                <c:ptCount val="4"/>
                <c:pt idx="0">
                  <c:v>44.5</c:v>
                </c:pt>
                <c:pt idx="2">
                  <c:v>58.8</c:v>
                </c:pt>
                <c:pt idx="3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7-46AA-B53E-C38CC48CF1AF}"/>
            </c:ext>
          </c:extLst>
        </c:ser>
        <c:ser>
          <c:idx val="2"/>
          <c:order val="2"/>
          <c:tx>
            <c:strRef>
              <c:f>Sheet1!$A$70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68-4F09-BD66-B3891240258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368-4F09-BD66-B3891240258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368-4F09-BD66-B3891240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Sheet1!$B$67:$E$67</c:f>
              <c:strCache>
                <c:ptCount val="4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</c:strCache>
            </c:strRef>
          </c:cat>
          <c:val>
            <c:numRef>
              <c:f>Sheet1!$B$70:$E$70</c:f>
              <c:numCache>
                <c:formatCode>General</c:formatCode>
                <c:ptCount val="4"/>
                <c:pt idx="0">
                  <c:v>90.2</c:v>
                </c:pt>
                <c:pt idx="2">
                  <c:v>96.6</c:v>
                </c:pt>
                <c:pt idx="3">
                  <c:v>87.8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67-46AA-B53E-C38CC48CF1AF}"/>
            </c:ext>
          </c:extLst>
        </c:ser>
        <c:ser>
          <c:idx val="3"/>
          <c:order val="3"/>
          <c:tx>
            <c:strRef>
              <c:f>Sheet1!$A$71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368-4F09-BD66-B3891240258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368-4F09-BD66-B3891240258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368-4F09-BD66-B38912402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Sheet1!$B$67:$E$67</c:f>
              <c:strCache>
                <c:ptCount val="4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</c:strCache>
            </c:strRef>
          </c:cat>
          <c:val>
            <c:numRef>
              <c:f>Sheet1!$B$71:$E$71</c:f>
              <c:numCache>
                <c:formatCode>General</c:formatCode>
                <c:ptCount val="4"/>
                <c:pt idx="0">
                  <c:v>27.2</c:v>
                </c:pt>
                <c:pt idx="2">
                  <c:v>31.7</c:v>
                </c:pt>
                <c:pt idx="3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67-46AA-B53E-C38CC48CF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467786048"/>
        <c:axId val="1467785504"/>
      </c:barChart>
      <c:catAx>
        <c:axId val="14677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85504"/>
        <c:crosses val="autoZero"/>
        <c:auto val="1"/>
        <c:lblAlgn val="ctr"/>
        <c:lblOffset val="100"/>
        <c:noMultiLvlLbl val="0"/>
      </c:catAx>
      <c:valAx>
        <c:axId val="14677855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8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57425058709764E-2"/>
          <c:y val="0.1852262378505812"/>
          <c:w val="0.92266070359626096"/>
          <c:h val="0.71923034641445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Sheet1!$A$230</c:f>
              <c:strCache>
                <c:ptCount val="1"/>
                <c:pt idx="0">
                  <c:v>Turkish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E1-432D-827D-826DA350E12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E1-432D-827D-826DA350E12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E1-432D-827D-826DA350E12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7E1-432D-827D-826DA350E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Sheet1!$B$229:$F$229</c:f>
              <c:strCache>
                <c:ptCount val="5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  <c:pt idx="4">
                  <c:v>Kurdish speakers</c:v>
                </c:pt>
              </c:strCache>
            </c:strRef>
          </c:cat>
          <c:val>
            <c:numRef>
              <c:f>Sheet1!$B$230:$F$230</c:f>
              <c:numCache>
                <c:formatCode>General</c:formatCode>
                <c:ptCount val="5"/>
                <c:pt idx="0">
                  <c:v>98.8</c:v>
                </c:pt>
                <c:pt idx="2">
                  <c:v>99.4</c:v>
                </c:pt>
                <c:pt idx="3">
                  <c:v>98.3</c:v>
                </c:pt>
                <c:pt idx="4">
                  <c:v>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4-4262-9392-EFC5898D7FE7}"/>
            </c:ext>
          </c:extLst>
        </c:ser>
        <c:ser>
          <c:idx val="1"/>
          <c:order val="1"/>
          <c:tx>
            <c:strRef>
              <c:f>Sheet1!$A$231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E1-432D-827D-826DA350E12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E1-432D-827D-826DA350E12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7E1-432D-827D-826DA350E12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7E1-432D-827D-826DA350E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Sheet1!$B$229:$F$229</c:f>
              <c:strCache>
                <c:ptCount val="5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  <c:pt idx="4">
                  <c:v>Kurdish speakers</c:v>
                </c:pt>
              </c:strCache>
            </c:strRef>
          </c:cat>
          <c:val>
            <c:numRef>
              <c:f>Sheet1!$B$231:$F$231</c:f>
              <c:numCache>
                <c:formatCode>General</c:formatCode>
                <c:ptCount val="5"/>
                <c:pt idx="0">
                  <c:v>27.5</c:v>
                </c:pt>
                <c:pt idx="2">
                  <c:v>52.8</c:v>
                </c:pt>
                <c:pt idx="3">
                  <c:v>18.2</c:v>
                </c:pt>
                <c:pt idx="4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4-4262-9392-EFC5898D7FE7}"/>
            </c:ext>
          </c:extLst>
        </c:ser>
        <c:ser>
          <c:idx val="2"/>
          <c:order val="2"/>
          <c:tx>
            <c:strRef>
              <c:f>Sheet1!$A$232</c:f>
              <c:strCache>
                <c:ptCount val="1"/>
                <c:pt idx="0">
                  <c:v>Arabic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E1-432D-827D-826DA350E12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7E1-432D-827D-826DA350E12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7E1-432D-827D-826DA350E12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7E1-432D-827D-826DA350E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Sheet1!$B$229:$F$229</c:f>
              <c:strCache>
                <c:ptCount val="5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  <c:pt idx="4">
                  <c:v>Kurdish speakers</c:v>
                </c:pt>
              </c:strCache>
            </c:strRef>
          </c:cat>
          <c:val>
            <c:numRef>
              <c:f>Sheet1!$B$232:$F$232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3">
                  <c:v>3.2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4-4262-9392-EFC5898D7FE7}"/>
            </c:ext>
          </c:extLst>
        </c:ser>
        <c:ser>
          <c:idx val="3"/>
          <c:order val="3"/>
          <c:tx>
            <c:strRef>
              <c:f>Sheet1!$A$233</c:f>
              <c:strCache>
                <c:ptCount val="1"/>
                <c:pt idx="0">
                  <c:v>Kurdish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E1-432D-827D-826DA350E12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7E1-432D-827D-826DA350E12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7E1-432D-827D-826DA350E12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7E1-432D-827D-826DA350E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Sheet1!$B$229:$F$229</c:f>
              <c:strCache>
                <c:ptCount val="5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  <c:pt idx="4">
                  <c:v>Kurdish speakers</c:v>
                </c:pt>
              </c:strCache>
            </c:strRef>
          </c:cat>
          <c:val>
            <c:numRef>
              <c:f>Sheet1!$B$233:$F$233</c:f>
              <c:numCache>
                <c:formatCode>General</c:formatCode>
                <c:ptCount val="5"/>
                <c:pt idx="0">
                  <c:v>4.8</c:v>
                </c:pt>
                <c:pt idx="2">
                  <c:v>3.9</c:v>
                </c:pt>
                <c:pt idx="3">
                  <c:v>3.2</c:v>
                </c:pt>
                <c:pt idx="4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14-4262-9392-EFC5898D7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467790400"/>
        <c:axId val="1467778976"/>
      </c:barChart>
      <c:catAx>
        <c:axId val="146779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78976"/>
        <c:crosses val="autoZero"/>
        <c:auto val="1"/>
        <c:lblAlgn val="ctr"/>
        <c:lblOffset val="100"/>
        <c:noMultiLvlLbl val="0"/>
      </c:catAx>
      <c:valAx>
        <c:axId val="146777897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9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72228737365274E-2"/>
          <c:y val="0.12425095119277342"/>
          <c:w val="0.95327525548668124"/>
          <c:h val="0.78108635226459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Sheet1!$B$93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Sheet1!$A$94:$A$98</c:f>
              <c:strCache>
                <c:ptCount val="5"/>
                <c:pt idx="0">
                  <c:v>Watched video</c:v>
                </c:pt>
                <c:pt idx="1">
                  <c:v>Listened to audio</c:v>
                </c:pt>
                <c:pt idx="2">
                  <c:v>Read blog</c:v>
                </c:pt>
                <c:pt idx="3">
                  <c:v>Email</c:v>
                </c:pt>
                <c:pt idx="4">
                  <c:v>Post comment on blog</c:v>
                </c:pt>
              </c:strCache>
            </c:strRef>
          </c:cat>
          <c:val>
            <c:numRef>
              <c:f>Sheet1!$B$94:$B$98</c:f>
              <c:numCache>
                <c:formatCode>General</c:formatCode>
                <c:ptCount val="5"/>
                <c:pt idx="0">
                  <c:v>73.8</c:v>
                </c:pt>
                <c:pt idx="1">
                  <c:v>68.8</c:v>
                </c:pt>
                <c:pt idx="2">
                  <c:v>48.9</c:v>
                </c:pt>
                <c:pt idx="3">
                  <c:v>39.700000000000003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2-434E-BB22-1F127C42D284}"/>
            </c:ext>
          </c:extLst>
        </c:ser>
        <c:ser>
          <c:idx val="1"/>
          <c:order val="1"/>
          <c:tx>
            <c:strRef>
              <c:f>Sheet1!$C$93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Sheet1!$A$94:$A$98</c:f>
              <c:strCache>
                <c:ptCount val="5"/>
                <c:pt idx="0">
                  <c:v>Watched video</c:v>
                </c:pt>
                <c:pt idx="1">
                  <c:v>Listened to audio</c:v>
                </c:pt>
                <c:pt idx="2">
                  <c:v>Read blog</c:v>
                </c:pt>
                <c:pt idx="3">
                  <c:v>Email</c:v>
                </c:pt>
                <c:pt idx="4">
                  <c:v>Post comment on blog</c:v>
                </c:pt>
              </c:strCache>
            </c:strRef>
          </c:cat>
          <c:val>
            <c:numRef>
              <c:f>Sheet1!$C$94:$C$98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BF32-434E-BB22-1F127C42D284}"/>
            </c:ext>
          </c:extLst>
        </c:ser>
        <c:ser>
          <c:idx val="2"/>
          <c:order val="2"/>
          <c:tx>
            <c:strRef>
              <c:f>Sheet1!$D$93</c:f>
              <c:strCache>
                <c:ptCount val="1"/>
                <c:pt idx="0">
                  <c:v>15-24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Sheet1!$A$94:$A$98</c:f>
              <c:strCache>
                <c:ptCount val="5"/>
                <c:pt idx="0">
                  <c:v>Watched video</c:v>
                </c:pt>
                <c:pt idx="1">
                  <c:v>Listened to audio</c:v>
                </c:pt>
                <c:pt idx="2">
                  <c:v>Read blog</c:v>
                </c:pt>
                <c:pt idx="3">
                  <c:v>Email</c:v>
                </c:pt>
                <c:pt idx="4">
                  <c:v>Post comment on blog</c:v>
                </c:pt>
              </c:strCache>
            </c:strRef>
          </c:cat>
          <c:val>
            <c:numRef>
              <c:f>Sheet1!$D$94:$D$98</c:f>
              <c:numCache>
                <c:formatCode>General</c:formatCode>
                <c:ptCount val="5"/>
                <c:pt idx="0">
                  <c:v>93</c:v>
                </c:pt>
                <c:pt idx="1">
                  <c:v>84.1</c:v>
                </c:pt>
                <c:pt idx="2">
                  <c:v>48.4</c:v>
                </c:pt>
                <c:pt idx="3">
                  <c:v>46.9</c:v>
                </c:pt>
                <c:pt idx="4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2-434E-BB22-1F127C42D284}"/>
            </c:ext>
          </c:extLst>
        </c:ser>
        <c:ser>
          <c:idx val="3"/>
          <c:order val="3"/>
          <c:tx>
            <c:strRef>
              <c:f>Sheet1!$E$93</c:f>
              <c:strCache>
                <c:ptCount val="1"/>
                <c:pt idx="0">
                  <c:v>25+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62E-474F-BCAA-183BE90211A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62E-474F-BCAA-183BE90211A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62E-474F-BCAA-183BE90211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Sheet1!$A$94:$A$98</c:f>
              <c:strCache>
                <c:ptCount val="5"/>
                <c:pt idx="0">
                  <c:v>Watched video</c:v>
                </c:pt>
                <c:pt idx="1">
                  <c:v>Listened to audio</c:v>
                </c:pt>
                <c:pt idx="2">
                  <c:v>Read blog</c:v>
                </c:pt>
                <c:pt idx="3">
                  <c:v>Email</c:v>
                </c:pt>
                <c:pt idx="4">
                  <c:v>Post comment on blog</c:v>
                </c:pt>
              </c:strCache>
            </c:strRef>
          </c:cat>
          <c:val>
            <c:numRef>
              <c:f>Sheet1!$E$94:$E$98</c:f>
              <c:numCache>
                <c:formatCode>General</c:formatCode>
                <c:ptCount val="5"/>
                <c:pt idx="0">
                  <c:v>61.8</c:v>
                </c:pt>
                <c:pt idx="1">
                  <c:v>63.2</c:v>
                </c:pt>
                <c:pt idx="2">
                  <c:v>49</c:v>
                </c:pt>
                <c:pt idx="3">
                  <c:v>37</c:v>
                </c:pt>
                <c:pt idx="4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32-434E-BB22-1F127C42D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67791488"/>
        <c:axId val="1467788768"/>
      </c:barChart>
      <c:catAx>
        <c:axId val="1467791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88768"/>
        <c:crosses val="autoZero"/>
        <c:auto val="1"/>
        <c:lblAlgn val="ctr"/>
        <c:lblOffset val="100"/>
        <c:noMultiLvlLbl val="0"/>
      </c:catAx>
      <c:valAx>
        <c:axId val="1467788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9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13726433841303E-2"/>
          <c:y val="7.3888298673338862E-2"/>
          <c:w val="0.90855175257038923"/>
          <c:h val="0.861876322813706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Sheet1!$B$80</c:f>
              <c:strCache>
                <c:ptCount val="1"/>
                <c:pt idx="0">
                  <c:v>15-24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D9-4929-8981-77860E652C5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D9-4929-8981-77860E652C5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3D9-4929-8981-77860E652C5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3D9-4929-8981-77860E652C5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3D9-4929-8981-77860E652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Sheet1!$A$81:$A$86</c:f>
              <c:strCache>
                <c:ptCount val="6"/>
                <c:pt idx="0">
                  <c:v>Viber</c:v>
                </c:pt>
                <c:pt idx="1">
                  <c:v>Twitter</c:v>
                </c:pt>
                <c:pt idx="2">
                  <c:v>Instagram</c:v>
                </c:pt>
                <c:pt idx="3">
                  <c:v>YouTube</c:v>
                </c:pt>
                <c:pt idx="4">
                  <c:v>Facebook</c:v>
                </c:pt>
                <c:pt idx="5">
                  <c:v>Google</c:v>
                </c:pt>
              </c:strCache>
            </c:strRef>
          </c:cat>
          <c:val>
            <c:numRef>
              <c:f>Sheet1!$B$81:$B$86</c:f>
              <c:numCache>
                <c:formatCode>General</c:formatCode>
                <c:ptCount val="6"/>
                <c:pt idx="0">
                  <c:v>8.5</c:v>
                </c:pt>
                <c:pt idx="1">
                  <c:v>39.700000000000003</c:v>
                </c:pt>
                <c:pt idx="2">
                  <c:v>74.599999999999994</c:v>
                </c:pt>
                <c:pt idx="3">
                  <c:v>89.3</c:v>
                </c:pt>
                <c:pt idx="4">
                  <c:v>81</c:v>
                </c:pt>
                <c:pt idx="5">
                  <c:v>92.9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6-4380-B187-DCDCCF56C084}"/>
            </c:ext>
          </c:extLst>
        </c:ser>
        <c:ser>
          <c:idx val="1"/>
          <c:order val="1"/>
          <c:tx>
            <c:strRef>
              <c:f>Sheet1!$C$80</c:f>
              <c:strCache>
                <c:ptCount val="1"/>
                <c:pt idx="0">
                  <c:v>25+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D9-4929-8981-77860E652C5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3D9-4929-8981-77860E652C5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3D9-4929-8981-77860E652C5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3D9-4929-8981-77860E652C5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3D9-4929-8981-77860E652C5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3D9-4929-8981-77860E652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Sheet1!$A$81:$A$86</c:f>
              <c:strCache>
                <c:ptCount val="6"/>
                <c:pt idx="0">
                  <c:v>Viber</c:v>
                </c:pt>
                <c:pt idx="1">
                  <c:v>Twitter</c:v>
                </c:pt>
                <c:pt idx="2">
                  <c:v>Instagram</c:v>
                </c:pt>
                <c:pt idx="3">
                  <c:v>YouTube</c:v>
                </c:pt>
                <c:pt idx="4">
                  <c:v>Facebook</c:v>
                </c:pt>
                <c:pt idx="5">
                  <c:v>Google</c:v>
                </c:pt>
              </c:strCache>
            </c:strRef>
          </c:cat>
          <c:val>
            <c:numRef>
              <c:f>Sheet1!$C$81:$C$86</c:f>
              <c:numCache>
                <c:formatCode>General</c:formatCode>
                <c:ptCount val="6"/>
                <c:pt idx="0">
                  <c:v>9.8000000000000007</c:v>
                </c:pt>
                <c:pt idx="1">
                  <c:v>22.3</c:v>
                </c:pt>
                <c:pt idx="2">
                  <c:v>35.6</c:v>
                </c:pt>
                <c:pt idx="3">
                  <c:v>59.3</c:v>
                </c:pt>
                <c:pt idx="4">
                  <c:v>75.5</c:v>
                </c:pt>
                <c:pt idx="5">
                  <c:v>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26-4380-B187-DCDCCF56C084}"/>
            </c:ext>
          </c:extLst>
        </c:ser>
        <c:ser>
          <c:idx val="2"/>
          <c:order val="2"/>
          <c:tx>
            <c:strRef>
              <c:f>Sheet1!$D$80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D9-4929-8981-77860E652C5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3D9-4929-8981-77860E652C5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3D9-4929-8981-77860E652C5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3D9-4929-8981-77860E652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Sheet1!$A$81:$A$86</c:f>
              <c:strCache>
                <c:ptCount val="6"/>
                <c:pt idx="0">
                  <c:v>Viber</c:v>
                </c:pt>
                <c:pt idx="1">
                  <c:v>Twitter</c:v>
                </c:pt>
                <c:pt idx="2">
                  <c:v>Instagram</c:v>
                </c:pt>
                <c:pt idx="3">
                  <c:v>YouTube</c:v>
                </c:pt>
                <c:pt idx="4">
                  <c:v>Facebook</c:v>
                </c:pt>
                <c:pt idx="5">
                  <c:v>Google</c:v>
                </c:pt>
              </c:strCache>
            </c:strRef>
          </c:cat>
          <c:val>
            <c:numRef>
              <c:f>Sheet1!$D$81:$D$86</c:f>
              <c:numCache>
                <c:formatCode>General</c:formatCode>
                <c:ptCount val="6"/>
                <c:pt idx="0">
                  <c:v>9.5</c:v>
                </c:pt>
                <c:pt idx="1">
                  <c:v>27</c:v>
                </c:pt>
                <c:pt idx="2">
                  <c:v>46.1</c:v>
                </c:pt>
                <c:pt idx="3">
                  <c:v>67.3</c:v>
                </c:pt>
                <c:pt idx="4">
                  <c:v>77</c:v>
                </c:pt>
                <c:pt idx="5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26-4380-B187-DCDCCF56C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467788224"/>
        <c:axId val="1467776800"/>
      </c:barChart>
      <c:catAx>
        <c:axId val="1467788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76800"/>
        <c:crosses val="autoZero"/>
        <c:auto val="1"/>
        <c:lblAlgn val="ctr"/>
        <c:lblOffset val="100"/>
        <c:noMultiLvlLbl val="0"/>
      </c:catAx>
      <c:valAx>
        <c:axId val="146777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8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Confidence in Judicial System by Education, Income: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566148413918788E-2"/>
          <c:y val="0.16448241284479481"/>
          <c:w val="0.96867703172162423"/>
          <c:h val="0.7062297621199432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(DK)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Elementary or less</c:v>
                </c:pt>
                <c:pt idx="1">
                  <c:v>Less than College</c:v>
                </c:pt>
                <c:pt idx="2">
                  <c:v>College or higher</c:v>
                </c:pt>
                <c:pt idx="4">
                  <c:v>Poorest
20%</c:v>
                </c:pt>
                <c:pt idx="5">
                  <c:v>Second
20%</c:v>
                </c:pt>
                <c:pt idx="6">
                  <c:v>Middle
20%</c:v>
                </c:pt>
                <c:pt idx="7">
                  <c:v>Fourth
20%</c:v>
                </c:pt>
                <c:pt idx="8">
                  <c:v>Richest
20%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0.10099999999999999</c:v>
                </c:pt>
                <c:pt idx="1">
                  <c:v>6.7000000000000004E-2</c:v>
                </c:pt>
                <c:pt idx="2">
                  <c:v>0.06</c:v>
                </c:pt>
                <c:pt idx="4">
                  <c:v>4.9000000000000002E-2</c:v>
                </c:pt>
                <c:pt idx="5">
                  <c:v>7.4999999999999997E-2</c:v>
                </c:pt>
                <c:pt idx="6">
                  <c:v>6.8000000000000005E-2</c:v>
                </c:pt>
                <c:pt idx="7">
                  <c:v>0.13300000000000001</c:v>
                </c:pt>
                <c:pt idx="8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50-42AE-B948-216F9331B0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Elementary or less</c:v>
                </c:pt>
                <c:pt idx="1">
                  <c:v>Less than College</c:v>
                </c:pt>
                <c:pt idx="2">
                  <c:v>College or higher</c:v>
                </c:pt>
                <c:pt idx="4">
                  <c:v>Poorest
20%</c:v>
                </c:pt>
                <c:pt idx="5">
                  <c:v>Second
20%</c:v>
                </c:pt>
                <c:pt idx="6">
                  <c:v>Middle
20%</c:v>
                </c:pt>
                <c:pt idx="7">
                  <c:v>Fourth
20%</c:v>
                </c:pt>
                <c:pt idx="8">
                  <c:v>Richest
20%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0.35</c:v>
                </c:pt>
                <c:pt idx="1">
                  <c:v>0.49</c:v>
                </c:pt>
                <c:pt idx="2">
                  <c:v>0.65900000000000003</c:v>
                </c:pt>
                <c:pt idx="4">
                  <c:v>0.38900000000000001</c:v>
                </c:pt>
                <c:pt idx="5">
                  <c:v>0.46399999999999997</c:v>
                </c:pt>
                <c:pt idx="6">
                  <c:v>0.40899999999999997</c:v>
                </c:pt>
                <c:pt idx="7">
                  <c:v>0.51600000000000001</c:v>
                </c:pt>
                <c:pt idx="8">
                  <c:v>0.56799999999999995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0-42AE-B948-216F9331B0E3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Elementary or less</c:v>
                </c:pt>
                <c:pt idx="1">
                  <c:v>Less than College</c:v>
                </c:pt>
                <c:pt idx="2">
                  <c:v>College or higher</c:v>
                </c:pt>
                <c:pt idx="4">
                  <c:v>Poorest
20%</c:v>
                </c:pt>
                <c:pt idx="5">
                  <c:v>Second
20%</c:v>
                </c:pt>
                <c:pt idx="6">
                  <c:v>Middle
20%</c:v>
                </c:pt>
                <c:pt idx="7">
                  <c:v>Fourth
20%</c:v>
                </c:pt>
                <c:pt idx="8">
                  <c:v>Richest
20%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0.54299999999999993</c:v>
                </c:pt>
                <c:pt idx="1">
                  <c:v>0.441</c:v>
                </c:pt>
                <c:pt idx="2">
                  <c:v>0.27500000000000002</c:v>
                </c:pt>
                <c:pt idx="4">
                  <c:v>0.56100000000000005</c:v>
                </c:pt>
                <c:pt idx="5">
                  <c:v>0.45399999999999996</c:v>
                </c:pt>
                <c:pt idx="6">
                  <c:v>0.52200000000000002</c:v>
                </c:pt>
                <c:pt idx="7">
                  <c:v>0.34700000000000003</c:v>
                </c:pt>
                <c:pt idx="8">
                  <c:v>0.35600000000000004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0-42AE-B948-216F9331B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8278784"/>
        <c:axId val="1478284768"/>
      </c:barChart>
      <c:catAx>
        <c:axId val="14782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284768"/>
        <c:crosses val="autoZero"/>
        <c:auto val="1"/>
        <c:lblAlgn val="ctr"/>
        <c:lblOffset val="100"/>
        <c:noMultiLvlLbl val="0"/>
      </c:catAx>
      <c:valAx>
        <c:axId val="147828476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7827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338-4ECF-B10A-EE62B4C5C85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38-4ECF-B10A-EE62B4C5C85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38-4ECF-B10A-EE62B4C5C85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38-4ECF-B10A-EE62B4C5C85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338-4ECF-B10A-EE62B4C5C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Sheet1!$A$180:$A$184</c:f>
              <c:strCache>
                <c:ptCount val="5"/>
                <c:pt idx="0">
                  <c:v>Haberturk</c:v>
                </c:pt>
                <c:pt idx="1">
                  <c:v>Facebook</c:v>
                </c:pt>
                <c:pt idx="2">
                  <c:v>Hurriyet.com</c:v>
                </c:pt>
                <c:pt idx="3">
                  <c:v>Haberler.com</c:v>
                </c:pt>
                <c:pt idx="4">
                  <c:v>Sozcu.com</c:v>
                </c:pt>
              </c:strCache>
            </c:strRef>
          </c:cat>
          <c:val>
            <c:numRef>
              <c:f>Sheet1!$B$180:$B$184</c:f>
              <c:numCache>
                <c:formatCode>General</c:formatCode>
                <c:ptCount val="5"/>
                <c:pt idx="0">
                  <c:v>10.1</c:v>
                </c:pt>
                <c:pt idx="1">
                  <c:v>8.5</c:v>
                </c:pt>
                <c:pt idx="2">
                  <c:v>7.4</c:v>
                </c:pt>
                <c:pt idx="3">
                  <c:v>6.3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8-4F53-BCC1-A64CD7161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67792032"/>
        <c:axId val="1467778432"/>
      </c:barChart>
      <c:catAx>
        <c:axId val="146779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78432"/>
        <c:crosses val="autoZero"/>
        <c:auto val="1"/>
        <c:lblAlgn val="ctr"/>
        <c:lblOffset val="100"/>
        <c:noMultiLvlLbl val="0"/>
      </c:catAx>
      <c:valAx>
        <c:axId val="146777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9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41011649859558"/>
          <c:y val="8.9364929984738606E-2"/>
          <c:w val="0.82307017543859651"/>
          <c:h val="0.776768214311778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Sheet1!$B$274</c:f>
              <c:strCache>
                <c:ptCount val="1"/>
                <c:pt idx="0">
                  <c:v>Do not trust at all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C4-47B0-AB5B-1737FE15687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C4-47B0-AB5B-1737FE15687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C4-47B0-AB5B-1737FE15687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0C4-47B0-AB5B-1737FE15687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0C4-47B0-AB5B-1737FE1568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Sheet1!$A$275:$A$280</c:f>
              <c:strCache>
                <c:ptCount val="6"/>
                <c:pt idx="0">
                  <c:v>BBC (n=987)</c:v>
                </c:pt>
                <c:pt idx="1">
                  <c:v>CNN (n=1392)</c:v>
                </c:pt>
                <c:pt idx="2">
                  <c:v>NTV (n=1458)</c:v>
                </c:pt>
                <c:pt idx="3">
                  <c:v>TGRT Haber (n=1404)</c:v>
                </c:pt>
                <c:pt idx="4">
                  <c:v>Haberturk (n=1495)</c:v>
                </c:pt>
                <c:pt idx="5">
                  <c:v>TRT (n=1535)</c:v>
                </c:pt>
              </c:strCache>
            </c:strRef>
          </c:cat>
          <c:val>
            <c:numRef>
              <c:f>Sheet1!$B$275:$B$280</c:f>
              <c:numCache>
                <c:formatCode>General</c:formatCode>
                <c:ptCount val="6"/>
                <c:pt idx="0">
                  <c:v>30.2</c:v>
                </c:pt>
                <c:pt idx="1">
                  <c:v>17.600000000000001</c:v>
                </c:pt>
                <c:pt idx="2">
                  <c:v>12.9</c:v>
                </c:pt>
                <c:pt idx="3">
                  <c:v>15</c:v>
                </c:pt>
                <c:pt idx="4">
                  <c:v>11.6</c:v>
                </c:pt>
                <c:pt idx="5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9-4AB8-99EE-C674ADB05C28}"/>
            </c:ext>
          </c:extLst>
        </c:ser>
        <c:ser>
          <c:idx val="1"/>
          <c:order val="1"/>
          <c:tx>
            <c:strRef>
              <c:f>Sheet1!$C$274</c:f>
              <c:strCache>
                <c:ptCount val="1"/>
                <c:pt idx="0">
                  <c:v>Do not trust very much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0C4-47B0-AB5B-1737FE15687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0C4-47B0-AB5B-1737FE15687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0C4-47B0-AB5B-1737FE15687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0C4-47B0-AB5B-1737FE1568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Sheet1!$A$275:$A$280</c:f>
              <c:strCache>
                <c:ptCount val="6"/>
                <c:pt idx="0">
                  <c:v>BBC (n=987)</c:v>
                </c:pt>
                <c:pt idx="1">
                  <c:v>CNN (n=1392)</c:v>
                </c:pt>
                <c:pt idx="2">
                  <c:v>NTV (n=1458)</c:v>
                </c:pt>
                <c:pt idx="3">
                  <c:v>TGRT Haber (n=1404)</c:v>
                </c:pt>
                <c:pt idx="4">
                  <c:v>Haberturk (n=1495)</c:v>
                </c:pt>
                <c:pt idx="5">
                  <c:v>TRT (n=1535)</c:v>
                </c:pt>
              </c:strCache>
            </c:strRef>
          </c:cat>
          <c:val>
            <c:numRef>
              <c:f>Sheet1!$C$275:$C$280</c:f>
              <c:numCache>
                <c:formatCode>General</c:formatCode>
                <c:ptCount val="6"/>
                <c:pt idx="0">
                  <c:v>13.7</c:v>
                </c:pt>
                <c:pt idx="1">
                  <c:v>11.3</c:v>
                </c:pt>
                <c:pt idx="2">
                  <c:v>8.8000000000000007</c:v>
                </c:pt>
                <c:pt idx="3">
                  <c:v>8</c:v>
                </c:pt>
                <c:pt idx="4">
                  <c:v>6.7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9-4AB8-99EE-C674ADB05C28}"/>
            </c:ext>
          </c:extLst>
        </c:ser>
        <c:ser>
          <c:idx val="2"/>
          <c:order val="2"/>
          <c:tx>
            <c:strRef>
              <c:f>Sheet1!$D$274</c:f>
              <c:strCache>
                <c:ptCount val="1"/>
                <c:pt idx="0">
                  <c:v>Trust Somewat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0C4-47B0-AB5B-1737FE15687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C4-47B0-AB5B-1737FE15687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C4-47B0-AB5B-1737FE15687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C4-47B0-AB5B-1737FE15687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C4-47B0-AB5B-1737FE15687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0C4-47B0-AB5B-1737FE1568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Sheet1!$A$275:$A$280</c:f>
              <c:strCache>
                <c:ptCount val="6"/>
                <c:pt idx="0">
                  <c:v>BBC (n=987)</c:v>
                </c:pt>
                <c:pt idx="1">
                  <c:v>CNN (n=1392)</c:v>
                </c:pt>
                <c:pt idx="2">
                  <c:v>NTV (n=1458)</c:v>
                </c:pt>
                <c:pt idx="3">
                  <c:v>TGRT Haber (n=1404)</c:v>
                </c:pt>
                <c:pt idx="4">
                  <c:v>Haberturk (n=1495)</c:v>
                </c:pt>
                <c:pt idx="5">
                  <c:v>TRT (n=1535)</c:v>
                </c:pt>
              </c:strCache>
            </c:strRef>
          </c:cat>
          <c:val>
            <c:numRef>
              <c:f>Sheet1!$D$275:$D$280</c:f>
              <c:numCache>
                <c:formatCode>General</c:formatCode>
                <c:ptCount val="6"/>
                <c:pt idx="0">
                  <c:v>40.4</c:v>
                </c:pt>
                <c:pt idx="1">
                  <c:v>49.4</c:v>
                </c:pt>
                <c:pt idx="2">
                  <c:v>51.2</c:v>
                </c:pt>
                <c:pt idx="3">
                  <c:v>47.4</c:v>
                </c:pt>
                <c:pt idx="4">
                  <c:v>55.9</c:v>
                </c:pt>
                <c:pt idx="5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19-4AB8-99EE-C674ADB05C28}"/>
            </c:ext>
          </c:extLst>
        </c:ser>
        <c:ser>
          <c:idx val="3"/>
          <c:order val="3"/>
          <c:tx>
            <c:strRef>
              <c:f>Sheet1!$E$274</c:f>
              <c:strCache>
                <c:ptCount val="1"/>
                <c:pt idx="0">
                  <c:v>Trust a great deal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0C4-47B0-AB5B-1737FE1568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0C4-47B0-AB5B-1737FE1568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0C4-47B0-AB5B-1737FE1568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0C4-47B0-AB5B-1737FE15687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0C4-47B0-AB5B-1737FE15687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C4-47B0-AB5B-1737FE15687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0C4-47B0-AB5B-1737FE15687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0C4-47B0-AB5B-1737FE15687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0C4-47B0-AB5B-1737FE15687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0C4-47B0-AB5B-1737FE15687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0C4-47B0-AB5B-1737FE15687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0C4-47B0-AB5B-1737FE1568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Sheet1!$A$275:$A$280</c:f>
              <c:strCache>
                <c:ptCount val="6"/>
                <c:pt idx="0">
                  <c:v>BBC (n=987)</c:v>
                </c:pt>
                <c:pt idx="1">
                  <c:v>CNN (n=1392)</c:v>
                </c:pt>
                <c:pt idx="2">
                  <c:v>NTV (n=1458)</c:v>
                </c:pt>
                <c:pt idx="3">
                  <c:v>TGRT Haber (n=1404)</c:v>
                </c:pt>
                <c:pt idx="4">
                  <c:v>Haberturk (n=1495)</c:v>
                </c:pt>
                <c:pt idx="5">
                  <c:v>TRT (n=1535)</c:v>
                </c:pt>
              </c:strCache>
            </c:strRef>
          </c:cat>
          <c:val>
            <c:numRef>
              <c:f>Sheet1!$E$275:$E$280</c:f>
              <c:numCache>
                <c:formatCode>General</c:formatCode>
                <c:ptCount val="6"/>
                <c:pt idx="0">
                  <c:v>15.8</c:v>
                </c:pt>
                <c:pt idx="1">
                  <c:v>21.5</c:v>
                </c:pt>
                <c:pt idx="2">
                  <c:v>26.9</c:v>
                </c:pt>
                <c:pt idx="3">
                  <c:v>28.9</c:v>
                </c:pt>
                <c:pt idx="4">
                  <c:v>30.9</c:v>
                </c:pt>
                <c:pt idx="5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19-4AB8-99EE-C674ADB05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67780608"/>
        <c:axId val="1467781152"/>
      </c:barChart>
      <c:catAx>
        <c:axId val="1467780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81152"/>
        <c:crosses val="autoZero"/>
        <c:auto val="1"/>
        <c:lblAlgn val="ctr"/>
        <c:lblOffset val="100"/>
        <c:noMultiLvlLbl val="0"/>
      </c:catAx>
      <c:valAx>
        <c:axId val="14677811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8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213761108808766"/>
          <c:y val="1.787298599694772E-2"/>
          <c:w val="0.86786238891191236"/>
          <c:h val="6.4856217501114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Sheet1!$A$112:$B$112</c:f>
              <c:strCache>
                <c:ptCount val="2"/>
                <c:pt idx="0">
                  <c:v>Very 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92-48B2-BFE5-C0D8495EF4C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92-48B2-BFE5-C0D8495EF4C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92-48B2-BFE5-C0D8495EF4C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92-48B2-BFE5-C0D8495EF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Sheet1!$C$111:$H$111</c:f>
              <c:strCache>
                <c:ptCount val="6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  <c:pt idx="4">
                  <c:v>None/Primary</c:v>
                </c:pt>
                <c:pt idx="5">
                  <c:v>Secondary/higher</c:v>
                </c:pt>
              </c:strCache>
            </c:strRef>
          </c:cat>
          <c:val>
            <c:numRef>
              <c:f>Sheet1!$C$112:$H$112</c:f>
              <c:numCache>
                <c:formatCode>General</c:formatCode>
                <c:ptCount val="6"/>
                <c:pt idx="0">
                  <c:v>19.5</c:v>
                </c:pt>
                <c:pt idx="2">
                  <c:v>25.1</c:v>
                </c:pt>
                <c:pt idx="3">
                  <c:v>18</c:v>
                </c:pt>
                <c:pt idx="4">
                  <c:v>21.5</c:v>
                </c:pt>
                <c:pt idx="5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9-425B-9A5F-7CA9056980B0}"/>
            </c:ext>
          </c:extLst>
        </c:ser>
        <c:ser>
          <c:idx val="1"/>
          <c:order val="1"/>
          <c:tx>
            <c:strRef>
              <c:f>Sheet1!$A$113:$B$113</c:f>
              <c:strCache>
                <c:ptCount val="2"/>
                <c:pt idx="0">
                  <c:v>Somewhat satisfied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0994152046783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792-48B2-BFE5-C0D8495EF4C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792-48B2-BFE5-C0D8495EF4C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92-48B2-BFE5-C0D8495EF4C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792-48B2-BFE5-C0D8495EF4C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92-48B2-BFE5-C0D8495EF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Sheet1!$C$111:$H$111</c:f>
              <c:strCache>
                <c:ptCount val="6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  <c:pt idx="4">
                  <c:v>None/Primary</c:v>
                </c:pt>
                <c:pt idx="5">
                  <c:v>Secondary/higher</c:v>
                </c:pt>
              </c:strCache>
            </c:strRef>
          </c:cat>
          <c:val>
            <c:numRef>
              <c:f>Sheet1!$C$113:$H$113</c:f>
              <c:numCache>
                <c:formatCode>General</c:formatCode>
                <c:ptCount val="6"/>
                <c:pt idx="0">
                  <c:v>52.3</c:v>
                </c:pt>
                <c:pt idx="2">
                  <c:v>50.3</c:v>
                </c:pt>
                <c:pt idx="3">
                  <c:v>52.8</c:v>
                </c:pt>
                <c:pt idx="4">
                  <c:v>53.3</c:v>
                </c:pt>
                <c:pt idx="5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9-425B-9A5F-7CA9056980B0}"/>
            </c:ext>
          </c:extLst>
        </c:ser>
        <c:ser>
          <c:idx val="2"/>
          <c:order val="2"/>
          <c:tx>
            <c:strRef>
              <c:f>Sheet1!$A$114:$B$114</c:f>
              <c:strCache>
                <c:ptCount val="2"/>
                <c:pt idx="0">
                  <c:v>Somewhat dissatisfied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792-48B2-BFE5-C0D8495EF4C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792-48B2-BFE5-C0D8495EF4C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792-48B2-BFE5-C0D8495EF4C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792-48B2-BFE5-C0D8495EF4C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792-48B2-BFE5-C0D8495EF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Sheet1!$C$111:$H$111</c:f>
              <c:strCache>
                <c:ptCount val="6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  <c:pt idx="4">
                  <c:v>None/Primary</c:v>
                </c:pt>
                <c:pt idx="5">
                  <c:v>Secondary/higher</c:v>
                </c:pt>
              </c:strCache>
            </c:strRef>
          </c:cat>
          <c:val>
            <c:numRef>
              <c:f>Sheet1!$C$114:$H$114</c:f>
              <c:numCache>
                <c:formatCode>General</c:formatCode>
                <c:ptCount val="6"/>
                <c:pt idx="0">
                  <c:v>11.5</c:v>
                </c:pt>
                <c:pt idx="2">
                  <c:v>12.8</c:v>
                </c:pt>
                <c:pt idx="3">
                  <c:v>11.2</c:v>
                </c:pt>
                <c:pt idx="4">
                  <c:v>10.1</c:v>
                </c:pt>
                <c:pt idx="5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9-425B-9A5F-7CA9056980B0}"/>
            </c:ext>
          </c:extLst>
        </c:ser>
        <c:ser>
          <c:idx val="3"/>
          <c:order val="3"/>
          <c:tx>
            <c:strRef>
              <c:f>Sheet1!$A$115:$B$115</c:f>
              <c:strCache>
                <c:ptCount val="2"/>
                <c:pt idx="0">
                  <c:v>Very Dissatisfied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792-48B2-BFE5-C0D8495EF4C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792-48B2-BFE5-C0D8495EF4C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92-48B2-BFE5-C0D8495EF4C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792-48B2-BFE5-C0D8495EF4C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792-48B2-BFE5-C0D8495EF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Sheet1!$C$111:$H$111</c:f>
              <c:strCache>
                <c:ptCount val="6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  <c:pt idx="4">
                  <c:v>None/Primary</c:v>
                </c:pt>
                <c:pt idx="5">
                  <c:v>Secondary/higher</c:v>
                </c:pt>
              </c:strCache>
            </c:strRef>
          </c:cat>
          <c:val>
            <c:numRef>
              <c:f>Sheet1!$C$115:$H$115</c:f>
              <c:numCache>
                <c:formatCode>General</c:formatCode>
                <c:ptCount val="6"/>
                <c:pt idx="0">
                  <c:v>14.5</c:v>
                </c:pt>
                <c:pt idx="2">
                  <c:v>10.5</c:v>
                </c:pt>
                <c:pt idx="3">
                  <c:v>15.6</c:v>
                </c:pt>
                <c:pt idx="4">
                  <c:v>12.6</c:v>
                </c:pt>
                <c:pt idx="5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39-425B-9A5F-7CA9056980B0}"/>
            </c:ext>
          </c:extLst>
        </c:ser>
        <c:ser>
          <c:idx val="4"/>
          <c:order val="4"/>
          <c:tx>
            <c:strRef>
              <c:f>Sheet1!$A$116:$B$116</c:f>
              <c:strCache>
                <c:ptCount val="2"/>
                <c:pt idx="0">
                  <c:v>DK/NR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632983377077867E-2"/>
                      <c:h val="4.37492212974447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C792-48B2-BFE5-C0D8495EF4C7}"/>
                </c:ext>
              </c:extLst>
            </c:dLbl>
            <c:dLbl>
              <c:idx val="2"/>
              <c:layout>
                <c:manualLayout>
                  <c:x val="5.6082733248087577E-8"/>
                  <c:y val="-5.03238684190615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171939033936529E-3"/>
                      <c:h val="4.6600254797088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C792-48B2-BFE5-C0D8495EF4C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709006768890722E-2"/>
                      <c:h val="3.80471542981574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C792-48B2-BFE5-C0D8495EF4C7}"/>
                </c:ext>
              </c:extLst>
            </c:dLbl>
            <c:dLbl>
              <c:idx val="4"/>
              <c:layout>
                <c:manualLayout>
                  <c:x val="-2.324180631267245E-3"/>
                  <c:y val="-4.6551124494158616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061197478520314E-2"/>
                      <c:h val="6.04814144944698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C792-48B2-BFE5-C0D8495EF4C7}"/>
                </c:ext>
              </c:extLst>
            </c:dLbl>
            <c:dLbl>
              <c:idx val="5"/>
              <c:layout>
                <c:manualLayout>
                  <c:x val="-1.023391812865518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792-48B2-BFE5-C0D8495EF4C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Sheet1!$C$111:$H$111</c:f>
              <c:strCache>
                <c:ptCount val="6"/>
                <c:pt idx="0">
                  <c:v>All</c:v>
                </c:pt>
                <c:pt idx="2">
                  <c:v>15-24</c:v>
                </c:pt>
                <c:pt idx="3">
                  <c:v>25+</c:v>
                </c:pt>
                <c:pt idx="4">
                  <c:v>None/Primary</c:v>
                </c:pt>
                <c:pt idx="5">
                  <c:v>Secondary/higher</c:v>
                </c:pt>
              </c:strCache>
            </c:strRef>
          </c:cat>
          <c:val>
            <c:numRef>
              <c:f>Sheet1!$C$116:$H$116</c:f>
              <c:numCache>
                <c:formatCode>General</c:formatCode>
                <c:ptCount val="6"/>
                <c:pt idx="0">
                  <c:v>2.2999999999999998</c:v>
                </c:pt>
                <c:pt idx="2">
                  <c:v>1.3</c:v>
                </c:pt>
                <c:pt idx="3">
                  <c:v>2.4</c:v>
                </c:pt>
                <c:pt idx="4">
                  <c:v>2.5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39-425B-9A5F-7CA905698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67782784"/>
        <c:axId val="1469473648"/>
      </c:barChart>
      <c:catAx>
        <c:axId val="1467782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473648"/>
        <c:crosses val="autoZero"/>
        <c:auto val="1"/>
        <c:lblAlgn val="ctr"/>
        <c:lblOffset val="100"/>
        <c:noMultiLvlLbl val="0"/>
      </c:catAx>
      <c:valAx>
        <c:axId val="146947364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78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734953002669539"/>
          <c:y val="1.3091215258543254E-2"/>
          <c:w val="0.8063265809722503"/>
          <c:h val="5.0469005671691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30-4791-9A42-A90FB8A44D4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30-4791-9A42-A90FB8A44D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30-4791-9A42-A90FB8A44D4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30-4791-9A42-A90FB8A44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Sheet1!$A$127:$A$130</c:f>
              <c:strCache>
                <c:ptCount val="4"/>
                <c:pt idx="0">
                  <c:v>Very Satisfied</c:v>
                </c:pt>
                <c:pt idx="1">
                  <c:v>Somewhat satisfied</c:v>
                </c:pt>
                <c:pt idx="2">
                  <c:v>Somewhat dissatisfied</c:v>
                </c:pt>
                <c:pt idx="3">
                  <c:v>Very Dissatisfied</c:v>
                </c:pt>
              </c:strCache>
            </c:strRef>
          </c:cat>
          <c:val>
            <c:numRef>
              <c:f>Sheet1!$B$127:$B$130</c:f>
              <c:numCache>
                <c:formatCode>General</c:formatCode>
                <c:ptCount val="4"/>
                <c:pt idx="0">
                  <c:v>15.5</c:v>
                </c:pt>
                <c:pt idx="1">
                  <c:v>55.4</c:v>
                </c:pt>
                <c:pt idx="2">
                  <c:v>9.1</c:v>
                </c:pt>
                <c:pt idx="3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6-48ED-9B39-E5B849A63F6D}"/>
            </c:ext>
          </c:extLst>
        </c:ser>
        <c:ser>
          <c:idx val="1"/>
          <c:order val="1"/>
          <c:tx>
            <c:strRef>
              <c:f>Sheet1!$C$126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230-4791-9A42-A90FB8A44D4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30-4791-9A42-A90FB8A44D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230-4791-9A42-A90FB8A44D4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230-4791-9A42-A90FB8A44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Sheet1!$A$127:$A$130</c:f>
              <c:strCache>
                <c:ptCount val="4"/>
                <c:pt idx="0">
                  <c:v>Very Satisfied</c:v>
                </c:pt>
                <c:pt idx="1">
                  <c:v>Somewhat satisfied</c:v>
                </c:pt>
                <c:pt idx="2">
                  <c:v>Somewhat dissatisfied</c:v>
                </c:pt>
                <c:pt idx="3">
                  <c:v>Very Dissatisfied</c:v>
                </c:pt>
              </c:strCache>
            </c:strRef>
          </c:cat>
          <c:val>
            <c:numRef>
              <c:f>Sheet1!$C$127:$C$130</c:f>
              <c:numCache>
                <c:formatCode>General</c:formatCode>
                <c:ptCount val="4"/>
                <c:pt idx="0">
                  <c:v>19.5</c:v>
                </c:pt>
                <c:pt idx="1">
                  <c:v>52.3</c:v>
                </c:pt>
                <c:pt idx="2">
                  <c:v>11.5</c:v>
                </c:pt>
                <c:pt idx="3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6-48ED-9B39-E5B849A63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1469478000"/>
        <c:axId val="1469482352"/>
      </c:barChart>
      <c:catAx>
        <c:axId val="146947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482352"/>
        <c:crosses val="autoZero"/>
        <c:auto val="1"/>
        <c:lblAlgn val="ctr"/>
        <c:lblOffset val="100"/>
        <c:noMultiLvlLbl val="0"/>
      </c:catAx>
      <c:valAx>
        <c:axId val="1469482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47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00-45BD-A2AA-4AB643C4B8D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00-45BD-A2AA-4AB643C4B8D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00-45BD-A2AA-4AB643C4B8D7}"/>
                </c:ext>
              </c:extLst>
            </c:dLbl>
            <c:dLbl>
              <c:idx val="4"/>
              <c:layout>
                <c:manualLayout>
                  <c:x val="0"/>
                  <c:y val="-5.2268343685099901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00-45BD-A2AA-4AB643C4B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Sheet1!$A$247:$A$253</c:f>
              <c:strCache>
                <c:ptCount val="7"/>
                <c:pt idx="0">
                  <c:v>Kurdish speakers</c:v>
                </c:pt>
                <c:pt idx="1">
                  <c:v>Primary/intermediate</c:v>
                </c:pt>
                <c:pt idx="2">
                  <c:v>Secondary/higher</c:v>
                </c:pt>
                <c:pt idx="3">
                  <c:v>15-24</c:v>
                </c:pt>
                <c:pt idx="4">
                  <c:v>25+</c:v>
                </c:pt>
                <c:pt idx="6">
                  <c:v>All</c:v>
                </c:pt>
              </c:strCache>
            </c:strRef>
          </c:cat>
          <c:val>
            <c:numRef>
              <c:f>Sheet1!$B$247:$B$253</c:f>
              <c:numCache>
                <c:formatCode>General</c:formatCode>
                <c:ptCount val="7"/>
                <c:pt idx="0">
                  <c:v>21.8</c:v>
                </c:pt>
                <c:pt idx="1">
                  <c:v>14.9</c:v>
                </c:pt>
                <c:pt idx="2">
                  <c:v>39.5</c:v>
                </c:pt>
                <c:pt idx="3">
                  <c:v>24</c:v>
                </c:pt>
                <c:pt idx="4">
                  <c:v>17.7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3-4F5B-886A-AB9FC9100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69482896"/>
        <c:axId val="1469481264"/>
      </c:barChart>
      <c:catAx>
        <c:axId val="1469482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481264"/>
        <c:crosses val="autoZero"/>
        <c:auto val="1"/>
        <c:lblAlgn val="ctr"/>
        <c:lblOffset val="100"/>
        <c:noMultiLvlLbl val="0"/>
      </c:catAx>
      <c:valAx>
        <c:axId val="146948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48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31-4FA2-BC1A-DB93584310B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31-4FA2-BC1A-DB9358431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Sheet1!$A$261:$A$264</c:f>
              <c:strCache>
                <c:ptCount val="4"/>
                <c:pt idx="0">
                  <c:v>Very Dissatisfied</c:v>
                </c:pt>
                <c:pt idx="1">
                  <c:v>Somewhat Dissatisfied</c:v>
                </c:pt>
                <c:pt idx="2">
                  <c:v>Somewhat 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Sheet1!$B$261:$B$264</c:f>
              <c:numCache>
                <c:formatCode>General</c:formatCode>
                <c:ptCount val="4"/>
                <c:pt idx="0">
                  <c:v>23</c:v>
                </c:pt>
                <c:pt idx="1">
                  <c:v>30.4</c:v>
                </c:pt>
                <c:pt idx="2">
                  <c:v>17</c:v>
                </c:pt>
                <c:pt idx="3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0-43BE-A3E5-781F29462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69471472"/>
        <c:axId val="1469476912"/>
      </c:barChart>
      <c:catAx>
        <c:axId val="146947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476912"/>
        <c:crosses val="autoZero"/>
        <c:auto val="1"/>
        <c:lblAlgn val="ctr"/>
        <c:lblOffset val="100"/>
        <c:noMultiLvlLbl val="0"/>
      </c:catAx>
      <c:valAx>
        <c:axId val="146947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47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9432702491137"/>
          <c:y val="0.1034238218440799"/>
          <c:w val="0.8493859649122808"/>
          <c:h val="0.81916096553504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Sheet1!$A$165</c:f>
              <c:strCache>
                <c:ptCount val="1"/>
                <c:pt idx="0">
                  <c:v>Very 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D1-4A9C-94FA-31226E41D8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D1-4A9C-94FA-31226E41D83E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90-4CEB-90DD-B1C262ACB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Sheet1!$B$164:$E$164</c:f>
              <c:strCache>
                <c:ptCount val="4"/>
                <c:pt idx="0">
                  <c:v>All</c:v>
                </c:pt>
                <c:pt idx="2">
                  <c:v>15-24 (n=412)</c:v>
                </c:pt>
                <c:pt idx="3">
                  <c:v>25+ (n=1588)</c:v>
                </c:pt>
              </c:strCache>
            </c:strRef>
          </c:cat>
          <c:val>
            <c:numRef>
              <c:f>Sheet1!$B$165:$E$165</c:f>
              <c:numCache>
                <c:formatCode>General</c:formatCode>
                <c:ptCount val="4"/>
                <c:pt idx="0">
                  <c:v>7.3</c:v>
                </c:pt>
                <c:pt idx="2">
                  <c:v>13.6</c:v>
                </c:pt>
                <c:pt idx="3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D-4EB4-A30A-8657E8458548}"/>
            </c:ext>
          </c:extLst>
        </c:ser>
        <c:ser>
          <c:idx val="1"/>
          <c:order val="1"/>
          <c:tx>
            <c:strRef>
              <c:f>Sheet1!$A$166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D1-4A9C-94FA-31226E41D8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BD1-4A9C-94FA-31226E41D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Sheet1!$B$164:$E$164</c:f>
              <c:strCache>
                <c:ptCount val="4"/>
                <c:pt idx="0">
                  <c:v>All</c:v>
                </c:pt>
                <c:pt idx="2">
                  <c:v>15-24 (n=412)</c:v>
                </c:pt>
                <c:pt idx="3">
                  <c:v>25+ (n=1588)</c:v>
                </c:pt>
              </c:strCache>
            </c:strRef>
          </c:cat>
          <c:val>
            <c:numRef>
              <c:f>Sheet1!$B$166:$E$166</c:f>
              <c:numCache>
                <c:formatCode>General</c:formatCode>
                <c:ptCount val="4"/>
                <c:pt idx="0">
                  <c:v>26.7</c:v>
                </c:pt>
                <c:pt idx="2">
                  <c:v>33.1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0D-4EB4-A30A-8657E8458548}"/>
            </c:ext>
          </c:extLst>
        </c:ser>
        <c:ser>
          <c:idx val="2"/>
          <c:order val="2"/>
          <c:tx>
            <c:strRef>
              <c:f>Sheet1!$A$167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BD1-4A9C-94FA-31226E41D83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BD1-4A9C-94FA-31226E41D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Sheet1!$B$164:$E$164</c:f>
              <c:strCache>
                <c:ptCount val="4"/>
                <c:pt idx="0">
                  <c:v>All</c:v>
                </c:pt>
                <c:pt idx="2">
                  <c:v>15-24 (n=412)</c:v>
                </c:pt>
                <c:pt idx="3">
                  <c:v>25+ (n=1588)</c:v>
                </c:pt>
              </c:strCache>
            </c:strRef>
          </c:cat>
          <c:val>
            <c:numRef>
              <c:f>Sheet1!$B$167:$E$167</c:f>
              <c:numCache>
                <c:formatCode>General</c:formatCode>
                <c:ptCount val="4"/>
                <c:pt idx="0">
                  <c:v>19</c:v>
                </c:pt>
                <c:pt idx="2">
                  <c:v>21.6</c:v>
                </c:pt>
                <c:pt idx="3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0D-4EB4-A30A-8657E8458548}"/>
            </c:ext>
          </c:extLst>
        </c:ser>
        <c:ser>
          <c:idx val="3"/>
          <c:order val="3"/>
          <c:tx>
            <c:strRef>
              <c:f>Sheet1!$A$168</c:f>
              <c:strCache>
                <c:ptCount val="1"/>
                <c:pt idx="0">
                  <c:v>Very Unfavorable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D1-4A9C-94FA-31226E41D8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D1-4A9C-94FA-31226E41D83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BD1-4A9C-94FA-31226E41D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Sheet1!$B$164:$E$164</c:f>
              <c:strCache>
                <c:ptCount val="4"/>
                <c:pt idx="0">
                  <c:v>All</c:v>
                </c:pt>
                <c:pt idx="2">
                  <c:v>15-24 (n=412)</c:v>
                </c:pt>
                <c:pt idx="3">
                  <c:v>25+ (n=1588)</c:v>
                </c:pt>
              </c:strCache>
            </c:strRef>
          </c:cat>
          <c:val>
            <c:numRef>
              <c:f>Sheet1!$B$168:$E$168</c:f>
              <c:numCache>
                <c:formatCode>General</c:formatCode>
                <c:ptCount val="4"/>
                <c:pt idx="0">
                  <c:v>25.1</c:v>
                </c:pt>
                <c:pt idx="2">
                  <c:v>26.7</c:v>
                </c:pt>
                <c:pt idx="3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0D-4EB4-A30A-8657E8458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69477456"/>
        <c:axId val="1469478544"/>
      </c:barChart>
      <c:catAx>
        <c:axId val="1469477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478544"/>
        <c:crosses val="autoZero"/>
        <c:auto val="1"/>
        <c:lblAlgn val="ctr"/>
        <c:lblOffset val="100"/>
        <c:noMultiLvlLbl val="0"/>
      </c:catAx>
      <c:valAx>
        <c:axId val="146947854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4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625915181654924"/>
          <c:y val="2.5659301496792589E-2"/>
          <c:w val="0.88374084818345078"/>
          <c:h val="6.1250526150375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Confidence in Local Police by </a:t>
            </a:r>
            <a:r>
              <a:rPr lang="en-US" sz="1600" b="1" dirty="0" smtClean="0"/>
              <a:t>Age, Education</a:t>
            </a:r>
            <a:r>
              <a:rPr lang="en-US" sz="1600" b="1" dirty="0"/>
              <a:t>: 2016</a:t>
            </a:r>
          </a:p>
        </c:rich>
      </c:tx>
      <c:layout>
        <c:manualLayout>
          <c:xMode val="edge"/>
          <c:yMode val="edge"/>
          <c:x val="0.22944844675543327"/>
          <c:y val="6.0362662679752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3284984113828E-2"/>
          <c:y val="0.19716538343981738"/>
          <c:w val="0.91060896993139029"/>
          <c:h val="0.6655337596731725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(DK)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29904252459281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B7-4E49-ADB3-24AEA1025868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B7-4E49-ADB3-24AEA1025868}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B7-4E49-ADB3-24AEA1025868}"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B7-4E49-ADB3-24AEA1025868}"/>
                </c:ext>
              </c:extLst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AB7-4E49-ADB3-24AEA1025868}"/>
                </c:ext>
              </c:extLst>
            </c:dLbl>
            <c:dLbl>
              <c:idx val="6"/>
              <c:layout>
                <c:manualLayout>
                  <c:x val="-9.9593228745919104E-17"/>
                  <c:y val="-1.5404931753118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B7-4E49-ADB3-24AEA1025868}"/>
                </c:ext>
              </c:extLst>
            </c:dLbl>
            <c:dLbl>
              <c:idx val="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AB7-4E49-ADB3-24AEA1025868}"/>
                </c:ext>
              </c:extLst>
            </c:dLbl>
            <c:dLbl>
              <c:idx val="8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AB7-4E49-ADB3-24AEA1025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18 to 24
years old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55+
years old</c:v>
                </c:pt>
                <c:pt idx="6">
                  <c:v>Elementary
or less</c:v>
                </c:pt>
                <c:pt idx="7">
                  <c:v>Less than
College</c:v>
                </c:pt>
                <c:pt idx="8">
                  <c:v>College
or higher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2.3E-2</c:v>
                </c:pt>
                <c:pt idx="1">
                  <c:v>0.04</c:v>
                </c:pt>
                <c:pt idx="2">
                  <c:v>3.9E-2</c:v>
                </c:pt>
                <c:pt idx="3">
                  <c:v>2.7999999999999997E-2</c:v>
                </c:pt>
                <c:pt idx="4">
                  <c:v>3.7000000000000005E-2</c:v>
                </c:pt>
                <c:pt idx="6">
                  <c:v>2.3E-2</c:v>
                </c:pt>
                <c:pt idx="7">
                  <c:v>3.1E-2</c:v>
                </c:pt>
                <c:pt idx="8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B5-4FCB-A809-7BA74876D5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18 to 24
years old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55+
years old</c:v>
                </c:pt>
                <c:pt idx="6">
                  <c:v>Elementary
or less</c:v>
                </c:pt>
                <c:pt idx="7">
                  <c:v>Less than
College</c:v>
                </c:pt>
                <c:pt idx="8">
                  <c:v>College
or higher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0.26600000000000001</c:v>
                </c:pt>
                <c:pt idx="1">
                  <c:v>0.21600000000000003</c:v>
                </c:pt>
                <c:pt idx="2">
                  <c:v>0.193</c:v>
                </c:pt>
                <c:pt idx="3">
                  <c:v>0.152</c:v>
                </c:pt>
                <c:pt idx="4">
                  <c:v>0.11699999999999999</c:v>
                </c:pt>
                <c:pt idx="6">
                  <c:v>0.129</c:v>
                </c:pt>
                <c:pt idx="7">
                  <c:v>0.19</c:v>
                </c:pt>
                <c:pt idx="8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B5-4FCB-A809-7BA74876D552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18 to 24
years old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55+
years old</c:v>
                </c:pt>
                <c:pt idx="6">
                  <c:v>Elementary
or less</c:v>
                </c:pt>
                <c:pt idx="7">
                  <c:v>Less than
College</c:v>
                </c:pt>
                <c:pt idx="8">
                  <c:v>College
or higher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0.70599999999999996</c:v>
                </c:pt>
                <c:pt idx="1">
                  <c:v>0.74400000000000011</c:v>
                </c:pt>
                <c:pt idx="2">
                  <c:v>0.76700000000000002</c:v>
                </c:pt>
                <c:pt idx="3">
                  <c:v>0.82</c:v>
                </c:pt>
                <c:pt idx="4">
                  <c:v>0.84599999999999997</c:v>
                </c:pt>
                <c:pt idx="6">
                  <c:v>0.84799999999999998</c:v>
                </c:pt>
                <c:pt idx="7">
                  <c:v>0.77800000000000002</c:v>
                </c:pt>
                <c:pt idx="8">
                  <c:v>0.61699999999999999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5-4FCB-A809-7BA74876D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8273888"/>
        <c:axId val="1478276064"/>
      </c:barChart>
      <c:catAx>
        <c:axId val="147827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276064"/>
        <c:crosses val="autoZero"/>
        <c:auto val="1"/>
        <c:lblAlgn val="ctr"/>
        <c:lblOffset val="100"/>
        <c:noMultiLvlLbl val="0"/>
      </c:catAx>
      <c:valAx>
        <c:axId val="147827606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7827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Confidence in </a:t>
            </a:r>
            <a:r>
              <a:rPr lang="en-US" sz="1600" b="1" dirty="0" smtClean="0"/>
              <a:t>Military</a:t>
            </a:r>
            <a:r>
              <a:rPr lang="en-US" sz="1600" b="1" baseline="0" dirty="0" smtClean="0"/>
              <a:t> </a:t>
            </a:r>
            <a:r>
              <a:rPr lang="en-US" sz="1600" b="1" dirty="0" smtClean="0"/>
              <a:t>by Age, Education</a:t>
            </a:r>
            <a:r>
              <a:rPr lang="en-US" sz="1600" b="1" dirty="0"/>
              <a:t>: 2016</a:t>
            </a:r>
          </a:p>
        </c:rich>
      </c:tx>
      <c:layout>
        <c:manualLayout>
          <c:xMode val="edge"/>
          <c:yMode val="edge"/>
          <c:x val="0.25878858710268221"/>
          <c:y val="3.6221736350252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3284984113828E-2"/>
          <c:y val="0.19716538343981738"/>
          <c:w val="0.91060896993139029"/>
          <c:h val="0.6655337596731725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(DK)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93182593868013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9B-4675-914C-961233E4F022}"/>
                </c:ext>
              </c:extLst>
            </c:dLbl>
            <c:dLbl>
              <c:idx val="2"/>
              <c:layout>
                <c:manualLayout>
                  <c:x val="1.3510592304366129E-3"/>
                  <c:y val="-1.20739121167507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9B-4675-914C-961233E4F022}"/>
                </c:ext>
              </c:extLst>
            </c:dLbl>
            <c:dLbl>
              <c:idx val="3"/>
              <c:layout>
                <c:manualLayout>
                  <c:x val="-2.7021184608733741E-3"/>
                  <c:y val="-4.82956484670047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9B-4675-914C-961233E4F022}"/>
                </c:ext>
              </c:extLst>
            </c:dLbl>
            <c:dLbl>
              <c:idx val="4"/>
              <c:layout>
                <c:manualLayout>
                  <c:x val="4.0531776913098876E-3"/>
                  <c:y val="-1.20739121167507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A9B-4675-914C-961233E4F022}"/>
                </c:ext>
              </c:extLst>
            </c:dLbl>
            <c:dLbl>
              <c:idx val="6"/>
              <c:layout>
                <c:manualLayout>
                  <c:x val="2.7021184608732257E-3"/>
                  <c:y val="-7.2443472700504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9B-4675-914C-961233E4F022}"/>
                </c:ext>
              </c:extLst>
            </c:dLbl>
            <c:dLbl>
              <c:idx val="7"/>
              <c:layout>
                <c:manualLayout>
                  <c:x val="-2.7021184608734239E-3"/>
                  <c:y val="-4.82956484670047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A9B-4675-914C-961233E4F022}"/>
                </c:ext>
              </c:extLst>
            </c:dLbl>
            <c:dLbl>
              <c:idx val="8"/>
              <c:layout>
                <c:manualLayout>
                  <c:x val="1.3510592304366623E-3"/>
                  <c:y val="-7.2443472700504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A9B-4675-914C-961233E4F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18 to 24
years old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55+
years old</c:v>
                </c:pt>
                <c:pt idx="6">
                  <c:v>Elementary
or less</c:v>
                </c:pt>
                <c:pt idx="7">
                  <c:v>Less than
College</c:v>
                </c:pt>
                <c:pt idx="8">
                  <c:v>College
or higher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1.1000000000000001E-2</c:v>
                </c:pt>
                <c:pt idx="1">
                  <c:v>6.7000000000000004E-2</c:v>
                </c:pt>
                <c:pt idx="2">
                  <c:v>1.6E-2</c:v>
                </c:pt>
                <c:pt idx="3">
                  <c:v>2.8999999999999998E-2</c:v>
                </c:pt>
                <c:pt idx="4">
                  <c:v>2.7999999999999997E-2</c:v>
                </c:pt>
                <c:pt idx="6">
                  <c:v>2.3E-2</c:v>
                </c:pt>
                <c:pt idx="7">
                  <c:v>3.1E-2</c:v>
                </c:pt>
                <c:pt idx="8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C5-47FD-A9AF-C67F8C76FC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510592304366623E-3"/>
                  <c:y val="-9.6591296934005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A9B-4675-914C-961233E4F022}"/>
                </c:ext>
              </c:extLst>
            </c:dLbl>
            <c:dLbl>
              <c:idx val="3"/>
              <c:layout>
                <c:manualLayout>
                  <c:x val="-1.351059230436712E-3"/>
                  <c:y val="-1.207391211675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9B-4675-914C-961233E4F022}"/>
                </c:ext>
              </c:extLst>
            </c:dLbl>
            <c:dLbl>
              <c:idx val="4"/>
              <c:layout>
                <c:manualLayout>
                  <c:x val="1.3510592304365632E-3"/>
                  <c:y val="-1.6903476963451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A9B-4675-914C-961233E4F022}"/>
                </c:ext>
              </c:extLst>
            </c:dLbl>
            <c:dLbl>
              <c:idx val="6"/>
              <c:layout>
                <c:manualLayout>
                  <c:x val="-4.0531776913100863E-3"/>
                  <c:y val="-7.2443472700503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9B-4675-914C-961233E4F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18 to 24
years old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55+
years old</c:v>
                </c:pt>
                <c:pt idx="6">
                  <c:v>Elementary
or less</c:v>
                </c:pt>
                <c:pt idx="7">
                  <c:v>Less than
College</c:v>
                </c:pt>
                <c:pt idx="8">
                  <c:v>College
or higher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0.23800000000000002</c:v>
                </c:pt>
                <c:pt idx="1">
                  <c:v>0.13100000000000001</c:v>
                </c:pt>
                <c:pt idx="2">
                  <c:v>0.121</c:v>
                </c:pt>
                <c:pt idx="3">
                  <c:v>9.4E-2</c:v>
                </c:pt>
                <c:pt idx="4">
                  <c:v>7.0999999999999994E-2</c:v>
                </c:pt>
                <c:pt idx="6">
                  <c:v>7.5999999999999998E-2</c:v>
                </c:pt>
                <c:pt idx="7">
                  <c:v>0.14300000000000002</c:v>
                </c:pt>
                <c:pt idx="8">
                  <c:v>0.18899999999999997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C5-47FD-A9AF-C67F8C76FCC0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18 to 24
years old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55+
years old</c:v>
                </c:pt>
                <c:pt idx="6">
                  <c:v>Elementary
or less</c:v>
                </c:pt>
                <c:pt idx="7">
                  <c:v>Less than
College</c:v>
                </c:pt>
                <c:pt idx="8">
                  <c:v>College
or higher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0.747</c:v>
                </c:pt>
                <c:pt idx="1">
                  <c:v>0.80299999999999994</c:v>
                </c:pt>
                <c:pt idx="2">
                  <c:v>0.86199999999999999</c:v>
                </c:pt>
                <c:pt idx="3">
                  <c:v>0.875</c:v>
                </c:pt>
                <c:pt idx="4">
                  <c:v>0.90099999999999991</c:v>
                </c:pt>
                <c:pt idx="6">
                  <c:v>0.90099999999999991</c:v>
                </c:pt>
                <c:pt idx="7">
                  <c:v>0.82400000000000007</c:v>
                </c:pt>
                <c:pt idx="8">
                  <c:v>0.77800000000000002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5-47FD-A9AF-C67F8C76F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8285312"/>
        <c:axId val="1478270080"/>
      </c:barChart>
      <c:catAx>
        <c:axId val="14782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270080"/>
        <c:crosses val="autoZero"/>
        <c:auto val="1"/>
        <c:lblAlgn val="ctr"/>
        <c:lblOffset val="100"/>
        <c:noMultiLvlLbl val="0"/>
      </c:catAx>
      <c:valAx>
        <c:axId val="147827008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7828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08823838419404E-2"/>
          <c:y val="0.18492713224742688"/>
          <c:w val="0.9414092633029596"/>
          <c:h val="0.623408426304032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Conditions "excellent"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8446723764792665E-2"/>
                  <c:y val="-3.8737248414667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5C-46F7-8C76-C128DA3A8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Sheet1!$A$2:$A$12</c:f>
              <c:numCache>
                <c:formatCode>m/d/yyyy</c:formatCode>
                <c:ptCount val="11"/>
                <c:pt idx="0">
                  <c:v>39629</c:v>
                </c:pt>
                <c:pt idx="1">
                  <c:v>40120</c:v>
                </c:pt>
                <c:pt idx="2">
                  <c:v>40378</c:v>
                </c:pt>
                <c:pt idx="3">
                  <c:v>40664</c:v>
                </c:pt>
                <c:pt idx="4">
                  <c:v>40976</c:v>
                </c:pt>
                <c:pt idx="5">
                  <c:v>41081</c:v>
                </c:pt>
                <c:pt idx="6">
                  <c:v>41432</c:v>
                </c:pt>
                <c:pt idx="7">
                  <c:v>41797</c:v>
                </c:pt>
                <c:pt idx="8">
                  <c:v>41932</c:v>
                </c:pt>
                <c:pt idx="9">
                  <c:v>42241</c:v>
                </c:pt>
                <c:pt idx="10">
                  <c:v>42470</c:v>
                </c:pt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1.3999999999999999E-2</c:v>
                </c:pt>
                <c:pt idx="1">
                  <c:v>5.0000000000000001E-3</c:v>
                </c:pt>
                <c:pt idx="4">
                  <c:v>0.04</c:v>
                </c:pt>
                <c:pt idx="5">
                  <c:v>2.7000000000000003E-2</c:v>
                </c:pt>
                <c:pt idx="6">
                  <c:v>3.5000000000000003E-2</c:v>
                </c:pt>
                <c:pt idx="7">
                  <c:v>4.2000000000000003E-2</c:v>
                </c:pt>
                <c:pt idx="8">
                  <c:v>7.0999999999999994E-2</c:v>
                </c:pt>
                <c:pt idx="9">
                  <c:v>5.2999999999999999E-2</c:v>
                </c:pt>
                <c:pt idx="10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5C-46F7-8C76-C128DA3A83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 time to find a job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6827485380116958E-2"/>
                  <c:y val="-3.8737248414667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5C-46F7-8C76-C128DA3A8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Sheet1!$A$2:$A$12</c:f>
              <c:numCache>
                <c:formatCode>m/d/yyyy</c:formatCode>
                <c:ptCount val="11"/>
                <c:pt idx="0">
                  <c:v>39629</c:v>
                </c:pt>
                <c:pt idx="1">
                  <c:v>40120</c:v>
                </c:pt>
                <c:pt idx="2">
                  <c:v>40378</c:v>
                </c:pt>
                <c:pt idx="3">
                  <c:v>40664</c:v>
                </c:pt>
                <c:pt idx="4">
                  <c:v>40976</c:v>
                </c:pt>
                <c:pt idx="5">
                  <c:v>41081</c:v>
                </c:pt>
                <c:pt idx="6">
                  <c:v>41432</c:v>
                </c:pt>
                <c:pt idx="7">
                  <c:v>41797</c:v>
                </c:pt>
                <c:pt idx="8">
                  <c:v>41932</c:v>
                </c:pt>
                <c:pt idx="9">
                  <c:v>42241</c:v>
                </c:pt>
                <c:pt idx="10">
                  <c:v>42470</c:v>
                </c:pt>
              </c:numCache>
            </c:numRef>
          </c:cat>
          <c:val>
            <c:numRef>
              <c:f>Sheet1!$C$2:$C$12</c:f>
              <c:numCache>
                <c:formatCode>0%</c:formatCode>
                <c:ptCount val="11"/>
                <c:pt idx="0">
                  <c:v>0.21299999999999999</c:v>
                </c:pt>
                <c:pt idx="1">
                  <c:v>0.127</c:v>
                </c:pt>
                <c:pt idx="2">
                  <c:v>0.19899999999999998</c:v>
                </c:pt>
                <c:pt idx="3">
                  <c:v>0.33200000000000002</c:v>
                </c:pt>
                <c:pt idx="4">
                  <c:v>0.308</c:v>
                </c:pt>
                <c:pt idx="5">
                  <c:v>0.33799999999999997</c:v>
                </c:pt>
                <c:pt idx="6">
                  <c:v>0.22399999999999998</c:v>
                </c:pt>
                <c:pt idx="8">
                  <c:v>0.30099999999999999</c:v>
                </c:pt>
                <c:pt idx="9">
                  <c:v>0.313</c:v>
                </c:pt>
                <c:pt idx="10">
                  <c:v>0.33299999999999996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5C-46F7-8C76-C128DA3A83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 with Standard of Living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5365497076023499E-2"/>
                  <c:y val="-2.7708850289495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5C-46F7-8C76-C128DA3A8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m/d/yyyy</c:formatCode>
                <c:ptCount val="11"/>
                <c:pt idx="0">
                  <c:v>39629</c:v>
                </c:pt>
                <c:pt idx="1">
                  <c:v>40120</c:v>
                </c:pt>
                <c:pt idx="2">
                  <c:v>40378</c:v>
                </c:pt>
                <c:pt idx="3">
                  <c:v>40664</c:v>
                </c:pt>
                <c:pt idx="4">
                  <c:v>40976</c:v>
                </c:pt>
                <c:pt idx="5">
                  <c:v>41081</c:v>
                </c:pt>
                <c:pt idx="6">
                  <c:v>41432</c:v>
                </c:pt>
                <c:pt idx="7">
                  <c:v>41797</c:v>
                </c:pt>
                <c:pt idx="8">
                  <c:v>41932</c:v>
                </c:pt>
                <c:pt idx="9">
                  <c:v>42241</c:v>
                </c:pt>
                <c:pt idx="10">
                  <c:v>42470</c:v>
                </c:pt>
              </c:numCache>
            </c:numRef>
          </c:cat>
          <c:val>
            <c:numRef>
              <c:f>Sheet1!$D$2:$D$12</c:f>
              <c:numCache>
                <c:formatCode>0%</c:formatCode>
                <c:ptCount val="11"/>
                <c:pt idx="0">
                  <c:v>0.43799999999999994</c:v>
                </c:pt>
                <c:pt idx="1">
                  <c:v>0.38200000000000001</c:v>
                </c:pt>
                <c:pt idx="2">
                  <c:v>0.505</c:v>
                </c:pt>
                <c:pt idx="3">
                  <c:v>0.58799999999999997</c:v>
                </c:pt>
                <c:pt idx="4">
                  <c:v>0.56000000000000005</c:v>
                </c:pt>
                <c:pt idx="5">
                  <c:v>0.53400000000000003</c:v>
                </c:pt>
                <c:pt idx="6">
                  <c:v>0.505</c:v>
                </c:pt>
                <c:pt idx="7">
                  <c:v>0.57299999999999995</c:v>
                </c:pt>
                <c:pt idx="9">
                  <c:v>0.65300000000000002</c:v>
                </c:pt>
                <c:pt idx="10">
                  <c:v>0.68200000000000005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5C-46F7-8C76-C128DA3A8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274432"/>
        <c:axId val="1478271712"/>
      </c:lineChart>
      <c:dateAx>
        <c:axId val="147827443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271712"/>
        <c:crosses val="autoZero"/>
        <c:auto val="1"/>
        <c:lblOffset val="100"/>
        <c:baseTimeUnit val="months"/>
      </c:dateAx>
      <c:valAx>
        <c:axId val="147827171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14782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9627135423861491E-2"/>
          <c:y val="1.6542597187758478E-2"/>
          <c:w val="0.96659368236865129"/>
          <c:h val="0.11892911649071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Standard of Living</a:t>
            </a:r>
            <a:r>
              <a:rPr lang="en-US" b="1" baseline="0" dirty="0" smtClean="0"/>
              <a:t> Changes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3284984113828E-2"/>
          <c:y val="0.23827649832570219"/>
          <c:w val="0.91060896993139029"/>
          <c:h val="0.5741758893920374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Getting worse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plus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0.19600000000000001</c:v>
                </c:pt>
                <c:pt idx="1">
                  <c:v>0.32400000000000001</c:v>
                </c:pt>
                <c:pt idx="2">
                  <c:v>0.29799999999999999</c:v>
                </c:pt>
                <c:pt idx="3">
                  <c:v>0.34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21-4843-A1BF-3EE9BF7C3D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(The same)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48146561284898E-2"/>
                      <c:h val="5.39242591546864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731-4FFF-8397-902EB804E3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plus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0.12</c:v>
                </c:pt>
                <c:pt idx="1">
                  <c:v>0.17100000000000001</c:v>
                </c:pt>
                <c:pt idx="2">
                  <c:v>0.26500000000000001</c:v>
                </c:pt>
                <c:pt idx="3">
                  <c:v>0.23899999999999999</c:v>
                </c:pt>
                <c:pt idx="4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21-4843-A1BF-3EE9BF7C3D8C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Getting better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plus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0.68099999999999994</c:v>
                </c:pt>
                <c:pt idx="1">
                  <c:v>0.505</c:v>
                </c:pt>
                <c:pt idx="2">
                  <c:v>0.433</c:v>
                </c:pt>
                <c:pt idx="3">
                  <c:v>0.40299999999999997</c:v>
                </c:pt>
                <c:pt idx="4">
                  <c:v>0.28600000000000003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1-4843-A1BF-3EE9BF7C3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25835280"/>
        <c:axId val="1485871344"/>
      </c:barChart>
      <c:catAx>
        <c:axId val="142583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871344"/>
        <c:crosses val="autoZero"/>
        <c:auto val="1"/>
        <c:lblAlgn val="ctr"/>
        <c:lblOffset val="100"/>
        <c:noMultiLvlLbl val="0"/>
      </c:catAx>
      <c:valAx>
        <c:axId val="1485871344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42583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Good/Bad Time to</a:t>
            </a:r>
            <a:r>
              <a:rPr lang="en-US" b="1" baseline="0" dirty="0" smtClean="0"/>
              <a:t> find a Job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3284984113828E-2"/>
          <c:y val="0.23827649832570219"/>
          <c:w val="0.91060896993139029"/>
          <c:h val="0.5741758893920374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(DK)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0.14800000000000002</c:v>
                </c:pt>
                <c:pt idx="1">
                  <c:v>0.111</c:v>
                </c:pt>
                <c:pt idx="2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E-4B58-A4BF-BF4F15EFB7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Bad 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0.46700000000000003</c:v>
                </c:pt>
                <c:pt idx="1">
                  <c:v>0.55600000000000005</c:v>
                </c:pt>
                <c:pt idx="2">
                  <c:v>0.6409999999999999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E-4B58-A4BF-BF4F15EFB7C9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Good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
or less</c:v>
                </c:pt>
                <c:pt idx="1">
                  <c:v>Less than
College</c:v>
                </c:pt>
                <c:pt idx="2">
                  <c:v>College
or higher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0.38500000000000001</c:v>
                </c:pt>
                <c:pt idx="1">
                  <c:v>0.33299999999999996</c:v>
                </c:pt>
                <c:pt idx="2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E-4B58-A4BF-BF4F15EFB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85878416"/>
        <c:axId val="1485869168"/>
      </c:barChart>
      <c:catAx>
        <c:axId val="148587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869168"/>
        <c:crosses val="autoZero"/>
        <c:auto val="1"/>
        <c:lblAlgn val="ctr"/>
        <c:lblOffset val="100"/>
        <c:noMultiLvlLbl val="0"/>
      </c:catAx>
      <c:valAx>
        <c:axId val="1485869168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48587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Life Evaluation Index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3284984113828E-2"/>
          <c:y val="0.23827649832570219"/>
          <c:w val="0.91060896993139029"/>
          <c:h val="0.5741758893920374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Suffering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191969727704797E-3"/>
                  <c:y val="1.8271606714455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8D-4F0C-9281-88395B059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plus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5.0999999999999997E-2</c:v>
                </c:pt>
                <c:pt idx="1">
                  <c:v>0.161</c:v>
                </c:pt>
                <c:pt idx="2">
                  <c:v>0.19600000000000001</c:v>
                </c:pt>
                <c:pt idx="3">
                  <c:v>0.252</c:v>
                </c:pt>
                <c:pt idx="4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BB-43AF-929C-DBE967094A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plus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0.65500000000000003</c:v>
                </c:pt>
                <c:pt idx="1">
                  <c:v>0.57600000000000007</c:v>
                </c:pt>
                <c:pt idx="2">
                  <c:v>0.59599999999999997</c:v>
                </c:pt>
                <c:pt idx="3">
                  <c:v>0.52500000000000002</c:v>
                </c:pt>
                <c:pt idx="4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BB-43AF-929C-DBE967094AE7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Thriving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plus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0.29399999999999998</c:v>
                </c:pt>
                <c:pt idx="1">
                  <c:v>0.26300000000000001</c:v>
                </c:pt>
                <c:pt idx="2">
                  <c:v>0.20800000000000002</c:v>
                </c:pt>
                <c:pt idx="3">
                  <c:v>0.223</c:v>
                </c:pt>
                <c:pt idx="4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B-43AF-929C-DBE967094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85873520"/>
        <c:axId val="1485882768"/>
      </c:barChart>
      <c:catAx>
        <c:axId val="148587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882768"/>
        <c:crosses val="autoZero"/>
        <c:auto val="1"/>
        <c:lblAlgn val="ctr"/>
        <c:lblOffset val="100"/>
        <c:noMultiLvlLbl val="0"/>
      </c:catAx>
      <c:valAx>
        <c:axId val="148588276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8587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20AE77-6706-49F8-8E11-B5B8FB42BA60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0EC20C-FE65-474A-AF21-97B9298C92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9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6800" y="228600"/>
            <a:ext cx="4876800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7076" y="4114800"/>
            <a:ext cx="6556248" cy="46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24600" y="8957846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91440" rIns="93177" bIns="9144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latin typeface="+mj-lt"/>
              </a:defRPr>
            </a:lvl1pPr>
          </a:lstStyle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9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231775" indent="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465138" indent="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682625" indent="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914400" indent="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5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99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Older adults more likely to say their standard of living is declining/staying the same,</a:t>
            </a:r>
            <a:r>
              <a:rPr lang="en-US" sz="1800" baseline="0" dirty="0" smtClean="0"/>
              <a:t> 2/3 of </a:t>
            </a:r>
            <a:r>
              <a:rPr lang="en-US" sz="1800" dirty="0" smtClean="0"/>
              <a:t>youngest say it’s getting better.</a:t>
            </a:r>
          </a:p>
          <a:p>
            <a:r>
              <a:rPr lang="en-US" sz="1800" dirty="0" smtClean="0"/>
              <a:t>Youngest also more likely to be “Thriving,” oldest most likely to be “suffering.”</a:t>
            </a:r>
          </a:p>
          <a:p>
            <a:endParaRPr lang="en-US" sz="1800" dirty="0" smtClean="0"/>
          </a:p>
          <a:p>
            <a:r>
              <a:rPr lang="en-US" sz="1800" dirty="0" smtClean="0"/>
              <a:t>Less educated are more positive about job prospects,</a:t>
            </a:r>
            <a:r>
              <a:rPr lang="en-US" sz="1800" baseline="0" dirty="0" smtClean="0"/>
              <a:t> economic conditions generally.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99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Confidence in Political Institutions</a:t>
            </a:r>
            <a:r>
              <a:rPr lang="en-US" sz="1800" baseline="0" dirty="0" smtClean="0"/>
              <a:t> has been relatively consistent over this period, despite some tumultuous changes and dramatic headlines. </a:t>
            </a:r>
          </a:p>
          <a:p>
            <a:r>
              <a:rPr lang="en-US" sz="1800" baseline="0" dirty="0" smtClean="0"/>
              <a:t>In 2016, shortly before the failed coup, Erdogan had an approval rating of 58%, even with his approval ratings in 2014, and up from 50% in 2015.</a:t>
            </a:r>
          </a:p>
          <a:p>
            <a:r>
              <a:rPr lang="en-US" sz="1800" baseline="0" dirty="0" smtClean="0"/>
              <a:t>Confidence in National Government is at the same level, and has tracked closely with Erdogan’s approval ratings, an indication of his central and powerful role.</a:t>
            </a:r>
          </a:p>
          <a:p>
            <a:r>
              <a:rPr lang="en-US" sz="1800" baseline="0" dirty="0" smtClean="0"/>
              <a:t>Ratings of Corruption in Government have fallen in the past decade, from 65% to 46% today, even in the face of a major corruption scandal in late 2013.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15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More educated have much</a:t>
            </a:r>
            <a:r>
              <a:rPr lang="en-US" sz="1800" baseline="0" dirty="0" smtClean="0"/>
              <a:t> lower confidence overall</a:t>
            </a:r>
            <a:endParaRPr lang="en-US" sz="1800" dirty="0" smtClean="0"/>
          </a:p>
          <a:p>
            <a:r>
              <a:rPr lang="en-US" sz="1800" dirty="0" smtClean="0"/>
              <a:t>Approval of Erdogan is higher than “national leadership,” but also has more “DK/RF”</a:t>
            </a:r>
          </a:p>
          <a:p>
            <a:r>
              <a:rPr lang="en-US" sz="1800" dirty="0" smtClean="0"/>
              <a:t>Corruption in Government has highest</a:t>
            </a:r>
            <a:r>
              <a:rPr lang="en-US" sz="1800" baseline="0" dirty="0" smtClean="0"/>
              <a:t> DK/RF, 25% overall saying “DK/RF,” steadily increasing from 11% in 2011.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4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4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</a:t>
            </a:r>
            <a:r>
              <a:rPr lang="en-US" baseline="0" dirty="0" smtClean="0"/>
              <a:t> to Freedom House, Press Freedom in Turkey has been getting steadily worse in recent years (higher index values indicate less press freedom)</a:t>
            </a:r>
          </a:p>
          <a:p>
            <a:r>
              <a:rPr lang="en-US" baseline="0" dirty="0" smtClean="0"/>
              <a:t>Gallup “Media has a lot of Freedom” has been relatively steady, though 2015 and 2016 are showing lower numbers.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countries scoring above 50 on the Freedom House Index show almost no relationship to Gallup’s Media Freedom measure, while those that score below 50 have a strong relationship.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86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Between 2013-14</a:t>
            </a:r>
            <a:r>
              <a:rPr lang="en-US" baseline="0" dirty="0" smtClean="0"/>
              <a:t> and 2015-16, b</a:t>
            </a:r>
            <a:r>
              <a:rPr lang="en-US" dirty="0" smtClean="0"/>
              <a:t>elief in media freedom fell the most among</a:t>
            </a:r>
            <a:r>
              <a:rPr lang="en-US" baseline="0" dirty="0" smtClean="0"/>
              <a:t> 18-24 year olds, the poorest and richest segments, rural residents, and men.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Overall, belief in media freedom decreases with education, and is strongest in Central and Eastern Anatolia and the Black Sea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5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70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July 2009: President Abdullah Gul approves legislation proposed by the ruling AK Party giving civilian courts the power to try military personnel for threatening national security or involvement in organized crime.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September 2010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: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Referendum on constitutional reform backs amendments to increase parliamentary control over the army and judiciary.</a:t>
            </a:r>
          </a:p>
          <a:p>
            <a:pPr fontAlgn="base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9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3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0B9A6-73F4-43C1-9B30-461427988BA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7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2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22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Confidence in Military is highest, as in many countries</a:t>
            </a:r>
          </a:p>
          <a:p>
            <a:r>
              <a:rPr lang="en-US" sz="1800" dirty="0" smtClean="0"/>
              <a:t>Confidence in Police has trended up</a:t>
            </a:r>
          </a:p>
          <a:p>
            <a:r>
              <a:rPr lang="en-US" sz="1800" dirty="0" smtClean="0"/>
              <a:t>Confidence in Judicial System has trended down, especially starting in 2010</a:t>
            </a:r>
          </a:p>
          <a:p>
            <a:r>
              <a:rPr lang="en-US" sz="1800" dirty="0" smtClean="0"/>
              <a:t>Confidence</a:t>
            </a:r>
            <a:r>
              <a:rPr lang="en-US" sz="1800" baseline="0" dirty="0" smtClean="0"/>
              <a:t> in National Government has been relatively steady at 50-60%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6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2009, general</a:t>
            </a:r>
            <a:r>
              <a:rPr lang="en-US" baseline="0" dirty="0" smtClean="0"/>
              <a:t> improvement in views on Economic conditions, job market, standards of living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61" y="2725570"/>
            <a:ext cx="3579679" cy="1406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3712464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525542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857250"/>
            <a:ext cx="9144000" cy="6000750"/>
            <a:chOff x="0" y="857250"/>
            <a:chExt cx="9144000" cy="6000750"/>
          </a:xfrm>
        </p:grpSpPr>
        <p:pic>
          <p:nvPicPr>
            <p:cNvPr id="11" name="Picture 19" descr="CorporateFooter_whit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00750"/>
              <a:ext cx="91440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8"/>
            <p:cNvSpPr>
              <a:spLocks noChangeShapeType="1"/>
            </p:cNvSpPr>
            <p:nvPr userDrawn="1"/>
          </p:nvSpPr>
          <p:spPr bwMode="auto">
            <a:xfrm>
              <a:off x="0" y="857250"/>
              <a:ext cx="9144000" cy="0"/>
            </a:xfrm>
            <a:prstGeom prst="line">
              <a:avLst/>
            </a:prstGeom>
            <a:noFill/>
            <a:ln w="9525">
              <a:solidFill>
                <a:srgbClr val="B5B6B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Line 9"/>
            <p:cNvSpPr>
              <a:spLocks noChangeShapeType="1"/>
            </p:cNvSpPr>
            <p:nvPr userDrawn="1"/>
          </p:nvSpPr>
          <p:spPr bwMode="auto">
            <a:xfrm>
              <a:off x="0" y="5991225"/>
              <a:ext cx="9144000" cy="0"/>
            </a:xfrm>
            <a:prstGeom prst="line">
              <a:avLst/>
            </a:prstGeom>
            <a:noFill/>
            <a:ln w="3175">
              <a:solidFill>
                <a:srgbClr val="B5B6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37352" y="2955925"/>
            <a:ext cx="7669937" cy="5222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37352" y="3398838"/>
            <a:ext cx="7670306" cy="48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838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-1" y="5917872"/>
            <a:ext cx="9144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85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rgbClr val="B5B6B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337351" y="1134208"/>
            <a:ext cx="4052944" cy="46386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134208"/>
            <a:ext cx="4210050" cy="46386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337351" y="188913"/>
            <a:ext cx="8562174" cy="582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68748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8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8408"/>
            <a:ext cx="8686800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2161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&amp;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6736"/>
            <a:ext cx="8686800" cy="445312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51820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7522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624"/>
            <a:ext cx="8686800" cy="420624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5905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0512"/>
            <a:ext cx="8686800" cy="395935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0679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3712464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264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978408"/>
            <a:ext cx="9144000" cy="5879592"/>
            <a:chOff x="0" y="978408"/>
            <a:chExt cx="9144000" cy="5879592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978408"/>
              <a:ext cx="9144000" cy="5879592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7008"/>
            <a:ext cx="8686800" cy="4562856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8845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&amp;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316736"/>
            <a:ext cx="9144000" cy="5541264"/>
            <a:chOff x="0" y="1316736"/>
            <a:chExt cx="9144000" cy="554126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316736"/>
              <a:ext cx="9144000" cy="5541264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5336"/>
            <a:ext cx="8686800" cy="4224528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51820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70979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563624"/>
            <a:ext cx="9144000" cy="5294376"/>
            <a:chOff x="0" y="1563624"/>
            <a:chExt cx="9144000" cy="529437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563624"/>
              <a:ext cx="9144000" cy="5294376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2224"/>
            <a:ext cx="8686800" cy="397764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6136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810512"/>
            <a:ext cx="9144000" cy="5047488"/>
            <a:chOff x="0" y="1810512"/>
            <a:chExt cx="9144000" cy="504748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1810512"/>
              <a:ext cx="9144000" cy="5047488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39112"/>
            <a:ext cx="8686800" cy="3730752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0135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1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28600" y="2386584"/>
            <a:ext cx="8686800" cy="1077218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28600" y="3466017"/>
            <a:ext cx="8686800" cy="584775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cap="none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Insert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6534150"/>
            <a:ext cx="1028700" cy="190500"/>
          </a:xfrm>
          <a:prstGeom prst="rect">
            <a:avLst/>
          </a:prstGeom>
        </p:spPr>
      </p:pic>
      <p:pic>
        <p:nvPicPr>
          <p:cNvPr id="5" name="Picture 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4900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2057400"/>
            <a:ext cx="9144000" cy="4800600"/>
            <a:chOff x="0" y="2057400"/>
            <a:chExt cx="9144000" cy="4800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2057400"/>
              <a:ext cx="9144000" cy="48006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483864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13384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&amp;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8408"/>
            <a:ext cx="4224528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690872" y="978408"/>
            <a:ext cx="4224528" cy="479145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55698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&amp; 2-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6736"/>
            <a:ext cx="4224528" cy="445312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51820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316736"/>
            <a:ext cx="4224528" cy="4453128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41075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&amp; 2-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624"/>
            <a:ext cx="4224528" cy="420624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563624"/>
            <a:ext cx="4224528" cy="420624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2164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&amp; 2-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0512"/>
            <a:ext cx="4224528" cy="395935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810512"/>
            <a:ext cx="4224528" cy="3959352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10672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&amp; 2-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4224528" cy="3712464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2057400"/>
            <a:ext cx="4224528" cy="37124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83807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&amp;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8408"/>
            <a:ext cx="4224528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690872" y="978408"/>
            <a:ext cx="4224528" cy="479145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96679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&amp; 2-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6736"/>
            <a:ext cx="4224528" cy="445312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51820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316736"/>
            <a:ext cx="4224528" cy="4453128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74597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&amp; 2-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624"/>
            <a:ext cx="4224528" cy="420624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563624"/>
            <a:ext cx="4224528" cy="420624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77798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&amp; 2-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0512"/>
            <a:ext cx="4224528" cy="395935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810512"/>
            <a:ext cx="4224528" cy="3959352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3986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28600" y="2660904"/>
            <a:ext cx="8686800" cy="954107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28600" y="3612321"/>
            <a:ext cx="8686800" cy="584775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1" cap="none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Insert Subtitle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35723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&amp; 2-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4224528" cy="3712464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2057400"/>
            <a:ext cx="4224528" cy="37124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61539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&amp;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978408"/>
            <a:ext cx="9144000" cy="5879592"/>
            <a:chOff x="0" y="978408"/>
            <a:chExt cx="9144000" cy="587959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978408"/>
              <a:ext cx="9144000" cy="5879592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7008"/>
            <a:ext cx="4224528" cy="4562856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690872" y="1207008"/>
            <a:ext cx="4224528" cy="4562856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72500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&amp; 2-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1316736"/>
            <a:ext cx="9144000" cy="5541264"/>
            <a:chOff x="0" y="1316736"/>
            <a:chExt cx="9144000" cy="55412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1316736"/>
              <a:ext cx="9144000" cy="5541264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5336"/>
            <a:ext cx="4224528" cy="4224528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51820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545336"/>
            <a:ext cx="4224528" cy="422452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699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&amp; 2-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1563624"/>
            <a:ext cx="9144000" cy="5294376"/>
            <a:chOff x="0" y="1563624"/>
            <a:chExt cx="9144000" cy="529437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1563624"/>
              <a:ext cx="9144000" cy="5294376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2224"/>
            <a:ext cx="4224528" cy="397764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792224"/>
            <a:ext cx="4224528" cy="397764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88457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&amp; 2-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1810512"/>
            <a:ext cx="9144000" cy="5047488"/>
            <a:chOff x="0" y="1810512"/>
            <a:chExt cx="9144000" cy="504748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1810512"/>
              <a:ext cx="9144000" cy="5047488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39112"/>
            <a:ext cx="4224528" cy="3730752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2039112"/>
            <a:ext cx="4224528" cy="3730752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55171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&amp; 2-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057400"/>
            <a:ext cx="9144000" cy="4800600"/>
            <a:chOff x="0" y="2057400"/>
            <a:chExt cx="9144000" cy="48006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2057400"/>
              <a:ext cx="9144000" cy="48006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4224528" cy="3483864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2286000"/>
            <a:ext cx="4224528" cy="3483864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80199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52418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51820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41395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10440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5169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28600" y="2660904"/>
            <a:ext cx="8686800" cy="954107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28600" y="3612321"/>
            <a:ext cx="8686800" cy="584775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1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Insert Subtitle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6534150"/>
            <a:ext cx="1028700" cy="19050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4588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16100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00783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51820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06071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21801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91256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1-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07667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978408"/>
            <a:ext cx="9144000" cy="5879592"/>
            <a:chOff x="0" y="978408"/>
            <a:chExt cx="9144000" cy="587959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978408"/>
              <a:ext cx="9144000" cy="5879592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10742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0" y="1316736"/>
            <a:ext cx="9144000" cy="5541264"/>
            <a:chOff x="0" y="1316736"/>
            <a:chExt cx="9144000" cy="55412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1316736"/>
              <a:ext cx="9144000" cy="5541264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51820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2812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1563624"/>
            <a:ext cx="9144000" cy="5294376"/>
            <a:chOff x="0" y="1563624"/>
            <a:chExt cx="9144000" cy="529437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1563624"/>
              <a:ext cx="9144000" cy="5294376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26081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1810512"/>
            <a:ext cx="9144000" cy="5047488"/>
            <a:chOff x="0" y="1810512"/>
            <a:chExt cx="9144000" cy="504748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1810512"/>
              <a:ext cx="9144000" cy="5047488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012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28600" y="2660904"/>
            <a:ext cx="8686800" cy="954107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28600" y="3612321"/>
            <a:ext cx="8686800" cy="584775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1" cap="none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Insert Subtitle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6534150"/>
            <a:ext cx="1028700" cy="190500"/>
          </a:xfrm>
          <a:prstGeom prst="rect">
            <a:avLst/>
          </a:prstGeom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1-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2057400"/>
            <a:ext cx="9144000" cy="4800600"/>
            <a:chOff x="0" y="2057400"/>
            <a:chExt cx="9144000" cy="48006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057400"/>
              <a:ext cx="9144000" cy="48006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1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00231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8176"/>
            <a:ext cx="8686800" cy="43616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9503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&amp;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6504"/>
            <a:ext cx="8686800" cy="402336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00" y="1182707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61240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93392"/>
            <a:ext cx="8686800" cy="377647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8033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40280"/>
            <a:ext cx="8686800" cy="3529584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9377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87168"/>
            <a:ext cx="8686800" cy="3282696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28571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8176"/>
            <a:ext cx="8686800" cy="43616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56229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&amp;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6504"/>
            <a:ext cx="8686800" cy="402336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00" y="1182707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93931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93392"/>
            <a:ext cx="8686800" cy="377647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49116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40280"/>
            <a:ext cx="8686800" cy="3529584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1289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8408"/>
            <a:ext cx="8686800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87084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87168"/>
            <a:ext cx="8686800" cy="3282696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23564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408176"/>
            <a:ext cx="9144000" cy="5449824"/>
            <a:chOff x="0" y="1408176"/>
            <a:chExt cx="9144000" cy="544982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1408176"/>
              <a:ext cx="9144000" cy="5449824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6776"/>
            <a:ext cx="8686800" cy="4133088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529427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&amp;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746504"/>
            <a:ext cx="9144000" cy="5111496"/>
            <a:chOff x="0" y="1746504"/>
            <a:chExt cx="9144000" cy="511149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746504"/>
              <a:ext cx="9144000" cy="5111496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75104"/>
            <a:ext cx="8686800" cy="379476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00" y="1182707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76069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993392"/>
            <a:ext cx="9144000" cy="4864608"/>
            <a:chOff x="0" y="1993392"/>
            <a:chExt cx="9144000" cy="486460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1993392"/>
              <a:ext cx="9144000" cy="4864608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21992"/>
            <a:ext cx="8686800" cy="3547872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5291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2240280"/>
            <a:ext cx="9144000" cy="4617720"/>
            <a:chOff x="0" y="2240280"/>
            <a:chExt cx="9144000" cy="461772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2240280"/>
              <a:ext cx="9144000" cy="461772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8880"/>
            <a:ext cx="8686800" cy="3300984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49240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2487168"/>
            <a:ext cx="9144000" cy="4370832"/>
            <a:chOff x="0" y="2487168"/>
            <a:chExt cx="9144000" cy="437083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2487168"/>
              <a:ext cx="9144000" cy="4370832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15768"/>
            <a:ext cx="8686800" cy="3054096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664925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&amp;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8176"/>
            <a:ext cx="4224528" cy="43616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690872" y="1408176"/>
            <a:ext cx="4224528" cy="4361688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0343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&amp; 2-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6504"/>
            <a:ext cx="4224528" cy="402336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00" y="1182707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746504"/>
            <a:ext cx="4224528" cy="402336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126416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&amp; 2-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93392"/>
            <a:ext cx="4224528" cy="377647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993392"/>
            <a:ext cx="4224528" cy="3776472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64791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&amp; 2-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40280"/>
            <a:ext cx="4224528" cy="3529584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690872" y="2240280"/>
            <a:ext cx="4224528" cy="352958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5144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&amp;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6736"/>
            <a:ext cx="8686800" cy="445312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51820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&amp; 2-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87168"/>
            <a:ext cx="4224528" cy="3282696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690872" y="2487168"/>
            <a:ext cx="4224528" cy="328269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225829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&amp;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8176"/>
            <a:ext cx="4224528" cy="43616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690872" y="1408176"/>
            <a:ext cx="4224528" cy="4361688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7177911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&amp; 2-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6504"/>
            <a:ext cx="4224528" cy="402336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00" y="1182707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746504"/>
            <a:ext cx="4224528" cy="402336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77400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&amp; 2-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93392"/>
            <a:ext cx="4224528" cy="377647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993392"/>
            <a:ext cx="4224528" cy="3776472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37549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&amp; 2-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40280"/>
            <a:ext cx="4224528" cy="3529584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690872" y="2240280"/>
            <a:ext cx="4224528" cy="352958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407363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&amp; 2-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87168"/>
            <a:ext cx="4224528" cy="3282696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690872" y="2487168"/>
            <a:ext cx="4224528" cy="328269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07315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&amp;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408176"/>
            <a:ext cx="9144000" cy="5449824"/>
            <a:chOff x="0" y="1408176"/>
            <a:chExt cx="9144000" cy="544982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1408176"/>
              <a:ext cx="9144000" cy="5449824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6776"/>
            <a:ext cx="4224528" cy="4133088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690872" y="1636776"/>
            <a:ext cx="4224528" cy="413308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551855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&amp; 2-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1746504"/>
            <a:ext cx="9144000" cy="5111496"/>
            <a:chOff x="0" y="1746504"/>
            <a:chExt cx="9144000" cy="511149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1746504"/>
              <a:ext cx="9144000" cy="5111496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75104"/>
            <a:ext cx="4224528" cy="3794760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00" y="1182707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1975104"/>
            <a:ext cx="4224528" cy="379476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4568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&amp; 2-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1993392"/>
            <a:ext cx="9144000" cy="4864608"/>
            <a:chOff x="0" y="1993392"/>
            <a:chExt cx="9144000" cy="486460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993392"/>
              <a:ext cx="9144000" cy="4864608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21992"/>
            <a:ext cx="4224528" cy="3547872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90872" y="2221992"/>
            <a:ext cx="4224528" cy="3547872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226408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&amp; 2-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2240280"/>
            <a:ext cx="9144000" cy="4617720"/>
            <a:chOff x="0" y="2240280"/>
            <a:chExt cx="9144000" cy="461772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2240280"/>
              <a:ext cx="9144000" cy="461772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8880"/>
            <a:ext cx="4224528" cy="3300984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690872" y="2468880"/>
            <a:ext cx="4224528" cy="3300984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7027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624"/>
            <a:ext cx="8686800" cy="420624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55110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&amp; 2-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487168"/>
            <a:ext cx="9144000" cy="4370832"/>
            <a:chOff x="0" y="2487168"/>
            <a:chExt cx="9144000" cy="437083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2487168"/>
              <a:ext cx="9144000" cy="4370832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15768"/>
            <a:ext cx="4224528" cy="3054096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690872" y="2715768"/>
            <a:ext cx="4224528" cy="3054096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278015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81999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00" y="1182707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091959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11480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547339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2-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462995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347892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00" y="1182707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237101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257336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805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1-Title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0512"/>
            <a:ext cx="8686800" cy="395935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1-Line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749808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881003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2-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61957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408176"/>
            <a:ext cx="9144000" cy="5449824"/>
            <a:chOff x="0" y="1408176"/>
            <a:chExt cx="9144000" cy="544982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408176"/>
              <a:ext cx="9144000" cy="5449824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650546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746504"/>
            <a:ext cx="9144000" cy="5111496"/>
            <a:chOff x="0" y="1746504"/>
            <a:chExt cx="9144000" cy="511149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746504"/>
              <a:ext cx="9144000" cy="5111496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00" y="1182707"/>
            <a:ext cx="8686800" cy="3385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1-line callout/subtitle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844021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993392"/>
            <a:ext cx="9144000" cy="4864608"/>
            <a:chOff x="0" y="1993392"/>
            <a:chExt cx="9144000" cy="486460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993392"/>
              <a:ext cx="9144000" cy="4864608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2-line callout/subtitle</a:t>
            </a:r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531204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240280"/>
            <a:ext cx="9144000" cy="4617720"/>
            <a:chOff x="0" y="2240280"/>
            <a:chExt cx="9144000" cy="461772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240280"/>
              <a:ext cx="9144000" cy="461772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8309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3-line callout/subtitle</a:t>
            </a:r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744481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2-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87168"/>
            <a:ext cx="9144000" cy="4370832"/>
            <a:chOff x="0" y="2487168"/>
            <a:chExt cx="9144000" cy="4370832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87168"/>
              <a:ext cx="9144000" cy="4370832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Insert 2-Line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179576"/>
            <a:ext cx="8686800" cy="1077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4-line callout/subtitle</a:t>
            </a:r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776970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tion 1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7357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tion 2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1867580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tion 3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914400"/>
            <a:ext cx="9144000" cy="5943600"/>
            <a:chOff x="0" y="914400"/>
            <a:chExt cx="9144000" cy="5943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14400"/>
              <a:ext cx="9144000" cy="59436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212942" y="6404994"/>
            <a:ext cx="1345189" cy="3526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928049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CorporateFooter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0" y="5991225"/>
            <a:ext cx="9144000" cy="0"/>
          </a:xfrm>
          <a:prstGeom prst="line">
            <a:avLst/>
          </a:prstGeom>
          <a:noFill/>
          <a:ln w="3175">
            <a:solidFill>
              <a:srgbClr val="B5B6B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7351" y="188913"/>
            <a:ext cx="8562174" cy="582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7351" y="1143000"/>
            <a:ext cx="8524072" cy="4638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xfrm>
            <a:off x="3505200" y="6330950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89501D-CC3D-4B13-AABC-58AD9356C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68748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0294" r="9949" b="12793"/>
          <a:stretch/>
        </p:blipFill>
        <p:spPr bwMode="auto">
          <a:xfrm>
            <a:off x="7137990" y="6217696"/>
            <a:ext cx="1772920" cy="4648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5697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4343400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5861304"/>
            <a:ext cx="86868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966" r:id="rId2"/>
    <p:sldLayoutId id="2147483965" r:id="rId3"/>
    <p:sldLayoutId id="2147483830" r:id="rId4"/>
    <p:sldLayoutId id="2147483710" r:id="rId5"/>
    <p:sldLayoutId id="2147483771" r:id="rId6"/>
    <p:sldLayoutId id="2147483709" r:id="rId7"/>
    <p:sldLayoutId id="2147483772" r:id="rId8"/>
    <p:sldLayoutId id="2147483773" r:id="rId9"/>
    <p:sldLayoutId id="2147483774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908" r:id="rId26"/>
    <p:sldLayoutId id="2147483909" r:id="rId27"/>
    <p:sldLayoutId id="2147483910" r:id="rId28"/>
    <p:sldLayoutId id="2147483911" r:id="rId29"/>
    <p:sldLayoutId id="2147483912" r:id="rId30"/>
    <p:sldLayoutId id="2147483939" r:id="rId31"/>
    <p:sldLayoutId id="2147483940" r:id="rId32"/>
    <p:sldLayoutId id="2147483941" r:id="rId33"/>
    <p:sldLayoutId id="2147483942" r:id="rId34"/>
    <p:sldLayoutId id="2147483943" r:id="rId35"/>
    <p:sldLayoutId id="2147483800" r:id="rId36"/>
    <p:sldLayoutId id="2147483801" r:id="rId37"/>
    <p:sldLayoutId id="2147483802" r:id="rId38"/>
    <p:sldLayoutId id="2147483803" r:id="rId39"/>
    <p:sldLayoutId id="2147483804" r:id="rId40"/>
    <p:sldLayoutId id="2147483913" r:id="rId41"/>
    <p:sldLayoutId id="2147483914" r:id="rId42"/>
    <p:sldLayoutId id="2147483915" r:id="rId43"/>
    <p:sldLayoutId id="2147483916" r:id="rId44"/>
    <p:sldLayoutId id="2147483917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785" r:id="rId51"/>
    <p:sldLayoutId id="2147483786" r:id="rId52"/>
    <p:sldLayoutId id="2147483787" r:id="rId53"/>
    <p:sldLayoutId id="2147483788" r:id="rId54"/>
    <p:sldLayoutId id="2147483789" r:id="rId55"/>
    <p:sldLayoutId id="2147483918" r:id="rId56"/>
    <p:sldLayoutId id="2147483919" r:id="rId57"/>
    <p:sldLayoutId id="2147483920" r:id="rId58"/>
    <p:sldLayoutId id="2147483921" r:id="rId59"/>
    <p:sldLayoutId id="2147483922" r:id="rId60"/>
    <p:sldLayoutId id="2147483949" r:id="rId61"/>
    <p:sldLayoutId id="2147483950" r:id="rId62"/>
    <p:sldLayoutId id="2147483951" r:id="rId63"/>
    <p:sldLayoutId id="2147483952" r:id="rId64"/>
    <p:sldLayoutId id="2147483953" r:id="rId65"/>
    <p:sldLayoutId id="2147483790" r:id="rId66"/>
    <p:sldLayoutId id="2147483791" r:id="rId67"/>
    <p:sldLayoutId id="2147483792" r:id="rId68"/>
    <p:sldLayoutId id="2147483793" r:id="rId69"/>
    <p:sldLayoutId id="2147483794" r:id="rId70"/>
    <p:sldLayoutId id="2147483923" r:id="rId71"/>
    <p:sldLayoutId id="2147483924" r:id="rId72"/>
    <p:sldLayoutId id="2147483925" r:id="rId73"/>
    <p:sldLayoutId id="2147483926" r:id="rId74"/>
    <p:sldLayoutId id="2147483927" r:id="rId75"/>
    <p:sldLayoutId id="2147483954" r:id="rId76"/>
    <p:sldLayoutId id="2147483955" r:id="rId77"/>
    <p:sldLayoutId id="2147483956" r:id="rId78"/>
    <p:sldLayoutId id="2147483957" r:id="rId79"/>
    <p:sldLayoutId id="2147483958" r:id="rId80"/>
    <p:sldLayoutId id="2147483825" r:id="rId81"/>
    <p:sldLayoutId id="2147483826" r:id="rId82"/>
    <p:sldLayoutId id="2147483827" r:id="rId83"/>
    <p:sldLayoutId id="2147483828" r:id="rId84"/>
    <p:sldLayoutId id="2147483829" r:id="rId85"/>
    <p:sldLayoutId id="2147483928" r:id="rId86"/>
    <p:sldLayoutId id="2147483929" r:id="rId87"/>
    <p:sldLayoutId id="2147483930" r:id="rId88"/>
    <p:sldLayoutId id="2147483931" r:id="rId89"/>
    <p:sldLayoutId id="2147483932" r:id="rId90"/>
    <p:sldLayoutId id="2147483960" r:id="rId91"/>
    <p:sldLayoutId id="2147483961" r:id="rId92"/>
    <p:sldLayoutId id="2147483962" r:id="rId93"/>
    <p:sldLayoutId id="2147483963" r:id="rId94"/>
    <p:sldLayoutId id="2147483964" r:id="rId95"/>
    <p:sldLayoutId id="2147483714" r:id="rId96"/>
    <p:sldLayoutId id="2147483933" r:id="rId97"/>
    <p:sldLayoutId id="2147483959" r:id="rId98"/>
    <p:sldLayoutId id="2147483969" r:id="rId99"/>
    <p:sldLayoutId id="2147483970" r:id="rId100"/>
    <p:sldLayoutId id="2147483971" r:id="rId10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Tx/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Tx/>
        <a:buFont typeface="Times" pitchFamily="18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Tx/>
        <a:buFont typeface="Times" pitchFamily="18" charset="0"/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.png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0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 Military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88938807"/>
              </p:ext>
            </p:extLst>
          </p:nvPr>
        </p:nvGraphicFramePr>
        <p:xfrm>
          <a:off x="-256032" y="877824"/>
          <a:ext cx="9400032" cy="525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7080" y="5952431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Age</a:t>
            </a:r>
            <a:r>
              <a:rPr lang="en-US" b="1" dirty="0" smtClean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Groups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5642" y="5952431"/>
            <a:ext cx="259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Education Levels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40774"/>
              </p:ext>
            </p:extLst>
          </p:nvPr>
        </p:nvGraphicFramePr>
        <p:xfrm>
          <a:off x="2378413" y="1344507"/>
          <a:ext cx="438717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(DK)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714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 Security/Legal Inst., by Region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02227" y="869934"/>
            <a:ext cx="4344237" cy="2604564"/>
            <a:chOff x="4831494" y="893860"/>
            <a:chExt cx="4486007" cy="23566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" t="8842" r="5521" b="8687"/>
            <a:stretch/>
          </p:blipFill>
          <p:spPr>
            <a:xfrm>
              <a:off x="4831494" y="1019336"/>
              <a:ext cx="4486007" cy="2231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26391" y="893860"/>
              <a:ext cx="3125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Confidence in Local Police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488" y="869934"/>
            <a:ext cx="4388577" cy="2604564"/>
            <a:chOff x="227708" y="893860"/>
            <a:chExt cx="4572892" cy="23696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" t="9218" r="5304" b="9190"/>
            <a:stretch/>
          </p:blipFill>
          <p:spPr>
            <a:xfrm>
              <a:off x="227708" y="1031519"/>
              <a:ext cx="4572892" cy="22319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52747" y="893860"/>
              <a:ext cx="3125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Confidence in Military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52174" y="1495722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82%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3009" y="1931751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89%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2518" y="2541755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79%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3029" y="2190426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88%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48748" y="1390807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87%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2618" y="1772154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84%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56769" y="2372478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73%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44065" y="1475533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71%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2068" y="1949077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79%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7276" y="2542940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76%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7787" y="2191611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74%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83506" y="1391992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89%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97376" y="1773339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80%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91527" y="2373663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73%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96561" y="4006573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74%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05303" y="4006506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54%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581701" y="1012716"/>
            <a:ext cx="15372" cy="52126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5344" y="3655293"/>
            <a:ext cx="8961120" cy="20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" y="3728378"/>
            <a:ext cx="4461358" cy="264959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71" y="3778301"/>
            <a:ext cx="4498947" cy="248952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60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Perspectives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89501D-CC3D-4B13-AABC-58AD9356C5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2015, 2017 </a:t>
            </a:r>
            <a:r>
              <a:rPr lang="en-US" sz="700" dirty="0">
                <a:latin typeface="+mn-lt"/>
              </a:rPr>
              <a:t>Gallup, Inc. All rights reserved.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38016913"/>
              </p:ext>
            </p:extLst>
          </p:nvPr>
        </p:nvGraphicFramePr>
        <p:xfrm>
          <a:off x="117348" y="1040004"/>
          <a:ext cx="8798052" cy="507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30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Life Evaluation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Gallup tracks the prevalence of three categories based on respondents’ present and future life </a:t>
            </a:r>
            <a:r>
              <a:rPr lang="en-US" dirty="0" smtClean="0"/>
              <a:t>ratings </a:t>
            </a:r>
            <a:r>
              <a:rPr lang="en-US" dirty="0"/>
              <a:t>on a 0 to 10 scale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6250D2-AF8D-4E0E-9514-82E3BEDFA0E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1262" y="1723605"/>
          <a:ext cx="8217725" cy="3966140"/>
        </p:xfrm>
        <a:graphic>
          <a:graphicData uri="http://schemas.openxmlformats.org/drawingml/2006/table">
            <a:tbl>
              <a:tblPr firstRow="1" bandRow="1"/>
              <a:tblGrid>
                <a:gridCol w="271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13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Thriving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Struggling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Suffering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0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81891" y="2495282"/>
            <a:ext cx="7897091" cy="3099459"/>
            <a:chOff x="601883" y="2907175"/>
            <a:chExt cx="7767696" cy="2812648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01883" y="2907175"/>
              <a:ext cx="2430684" cy="2812648"/>
            </a:xfrm>
            <a:prstGeom prst="roundRect">
              <a:avLst/>
            </a:prstGeom>
            <a:solidFill>
              <a:schemeClr val="accent1"/>
            </a:solidFill>
            <a:ln w="3175">
              <a:solidFill>
                <a:srgbClr val="B5B6B3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Respondents have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positive views </a:t>
              </a:r>
              <a:r>
                <a:rPr lang="en-US" sz="1600" b="1" dirty="0">
                  <a:solidFill>
                    <a:schemeClr val="bg1"/>
                  </a:solidFill>
                </a:rPr>
                <a:t>of their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present life </a:t>
              </a:r>
              <a:r>
                <a:rPr lang="en-US" sz="1600" b="1" dirty="0">
                  <a:solidFill>
                    <a:schemeClr val="bg1"/>
                  </a:solidFill>
                </a:rPr>
                <a:t>situation (7+) AND a positive view of where their lives will be in five years (8+). 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312289" y="2907175"/>
              <a:ext cx="2430684" cy="2812648"/>
            </a:xfrm>
            <a:prstGeom prst="roundRect">
              <a:avLst/>
            </a:prstGeom>
            <a:solidFill>
              <a:schemeClr val="accent2"/>
            </a:solidFill>
            <a:ln w="3175">
              <a:solidFill>
                <a:srgbClr val="B5B6B3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spcAft>
                  <a:spcPts val="18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Respondents have moderate to negative views of their present life situation OR moderate to negative views of where their lives will be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in </a:t>
              </a:r>
              <a:r>
                <a:rPr lang="en-US" sz="1600" b="1" dirty="0">
                  <a:solidFill>
                    <a:schemeClr val="bg1"/>
                  </a:solidFill>
                </a:rPr>
                <a:t>five years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.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032340" y="2907175"/>
              <a:ext cx="2337239" cy="2812648"/>
            </a:xfrm>
            <a:prstGeom prst="roundRect">
              <a:avLst/>
            </a:prstGeom>
            <a:solidFill>
              <a:srgbClr val="565A5C"/>
            </a:solidFill>
            <a:ln w="3175">
              <a:solidFill>
                <a:srgbClr val="B5B6B3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Respondents have negative views of their current life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situation</a:t>
              </a:r>
              <a:br>
                <a:rPr lang="en-US" sz="1600" b="1" dirty="0" smtClean="0">
                  <a:solidFill>
                    <a:schemeClr val="bg1"/>
                  </a:solidFill>
                </a:rPr>
              </a:br>
              <a:r>
                <a:rPr lang="en-US" sz="1600" b="1" dirty="0" smtClean="0">
                  <a:solidFill>
                    <a:schemeClr val="bg1"/>
                  </a:solidFill>
                </a:rPr>
                <a:t>(4 </a:t>
              </a:r>
              <a:r>
                <a:rPr lang="en-US" sz="1600" b="1" dirty="0">
                  <a:solidFill>
                    <a:schemeClr val="bg1"/>
                  </a:solidFill>
                </a:rPr>
                <a:t>or below) AND negative views of where their lives will be in five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years</a:t>
              </a:r>
              <a:br>
                <a:rPr lang="en-US" sz="1600" b="1" dirty="0" smtClean="0">
                  <a:solidFill>
                    <a:schemeClr val="bg1"/>
                  </a:solidFill>
                </a:rPr>
              </a:br>
              <a:r>
                <a:rPr lang="en-US" sz="1600" b="1" dirty="0" smtClean="0">
                  <a:solidFill>
                    <a:schemeClr val="bg1"/>
                  </a:solidFill>
                </a:rPr>
                <a:t>(4 </a:t>
              </a:r>
              <a:r>
                <a:rPr lang="en-US" sz="1600" b="1" dirty="0">
                  <a:solidFill>
                    <a:schemeClr val="bg1"/>
                  </a:solidFill>
                </a:rPr>
                <a:t>or below).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2015, 2017 </a:t>
            </a:r>
            <a:r>
              <a:rPr lang="en-US" sz="700" dirty="0">
                <a:latin typeface="+mn-lt"/>
              </a:rPr>
              <a:t>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8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</a:t>
            </a:r>
            <a:r>
              <a:rPr lang="en-US" dirty="0" smtClean="0"/>
              <a:t>Perspectives, by Age and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3211156"/>
              </p:ext>
            </p:extLst>
          </p:nvPr>
        </p:nvGraphicFramePr>
        <p:xfrm>
          <a:off x="228600" y="751820"/>
          <a:ext cx="4219832" cy="27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3378003"/>
              </p:ext>
            </p:extLst>
          </p:nvPr>
        </p:nvGraphicFramePr>
        <p:xfrm>
          <a:off x="4681728" y="751820"/>
          <a:ext cx="3986536" cy="27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71526347"/>
              </p:ext>
            </p:extLst>
          </p:nvPr>
        </p:nvGraphicFramePr>
        <p:xfrm>
          <a:off x="228600" y="3532090"/>
          <a:ext cx="4219832" cy="27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433060" y="961138"/>
            <a:ext cx="15372" cy="52126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5760" y="3532090"/>
            <a:ext cx="830250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460237107"/>
              </p:ext>
            </p:extLst>
          </p:nvPr>
        </p:nvGraphicFramePr>
        <p:xfrm>
          <a:off x="4681728" y="3567482"/>
          <a:ext cx="3986536" cy="27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822235"/>
              </p:ext>
            </p:extLst>
          </p:nvPr>
        </p:nvGraphicFramePr>
        <p:xfrm>
          <a:off x="4925602" y="3825375"/>
          <a:ext cx="359013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Excellent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Good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Only Fair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Poor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52716"/>
              </p:ext>
            </p:extLst>
          </p:nvPr>
        </p:nvGraphicFramePr>
        <p:xfrm>
          <a:off x="731121" y="3918150"/>
          <a:ext cx="333657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Thriving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Struggling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Suffering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80158"/>
              </p:ext>
            </p:extLst>
          </p:nvPr>
        </p:nvGraphicFramePr>
        <p:xfrm>
          <a:off x="550732" y="1137879"/>
          <a:ext cx="3697357" cy="22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Getting Better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(The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same)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Getting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Worse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12866"/>
              </p:ext>
            </p:extLst>
          </p:nvPr>
        </p:nvGraphicFramePr>
        <p:xfrm>
          <a:off x="5483853" y="1138302"/>
          <a:ext cx="2696051" cy="22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Good Time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Bad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Time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(DK)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507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 Political Institutions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93820126"/>
              </p:ext>
            </p:extLst>
          </p:nvPr>
        </p:nvGraphicFramePr>
        <p:xfrm>
          <a:off x="228600" y="841248"/>
          <a:ext cx="8686800" cy="515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9588" y="1986909"/>
            <a:ext cx="143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President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5947" y="2245614"/>
            <a:ext cx="143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General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8657" y="4230131"/>
            <a:ext cx="143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Local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368" y="2245614"/>
            <a:ext cx="143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General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1541" y="2245614"/>
            <a:ext cx="143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General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7006281" y="4769708"/>
            <a:ext cx="210065" cy="197708"/>
          </a:xfrm>
          <a:prstGeom prst="star5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Opinions of Political Institutions, by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833668"/>
              </p:ext>
            </p:extLst>
          </p:nvPr>
        </p:nvGraphicFramePr>
        <p:xfrm>
          <a:off x="4448432" y="3679556"/>
          <a:ext cx="4219832" cy="27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28198934"/>
              </p:ext>
            </p:extLst>
          </p:nvPr>
        </p:nvGraphicFramePr>
        <p:xfrm>
          <a:off x="-74800" y="3636748"/>
          <a:ext cx="4219832" cy="27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72706003"/>
              </p:ext>
            </p:extLst>
          </p:nvPr>
        </p:nvGraphicFramePr>
        <p:xfrm>
          <a:off x="4448432" y="785967"/>
          <a:ext cx="4219832" cy="27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06055226"/>
              </p:ext>
            </p:extLst>
          </p:nvPr>
        </p:nvGraphicFramePr>
        <p:xfrm>
          <a:off x="-74800" y="751820"/>
          <a:ext cx="4219832" cy="27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448432" y="751820"/>
            <a:ext cx="0" cy="544171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760" y="3532090"/>
            <a:ext cx="830250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236741"/>
              </p:ext>
            </p:extLst>
          </p:nvPr>
        </p:nvGraphicFramePr>
        <p:xfrm>
          <a:off x="627783" y="3986244"/>
          <a:ext cx="366894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Approve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Disapprove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(DK)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41723"/>
              </p:ext>
            </p:extLst>
          </p:nvPr>
        </p:nvGraphicFramePr>
        <p:xfrm>
          <a:off x="627782" y="1101316"/>
          <a:ext cx="366894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Approve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Disapprove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(DK)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73632"/>
              </p:ext>
            </p:extLst>
          </p:nvPr>
        </p:nvGraphicFramePr>
        <p:xfrm>
          <a:off x="5494154" y="1101316"/>
          <a:ext cx="212838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(DK)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49259"/>
              </p:ext>
            </p:extLst>
          </p:nvPr>
        </p:nvGraphicFramePr>
        <p:xfrm>
          <a:off x="5494154" y="3984599"/>
          <a:ext cx="212838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(DK)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28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9467" r="6948" b="10936"/>
          <a:stretch/>
        </p:blipFill>
        <p:spPr>
          <a:xfrm>
            <a:off x="4701312" y="3820120"/>
            <a:ext cx="4320768" cy="2179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9463" r="7111" b="10940"/>
          <a:stretch/>
        </p:blipFill>
        <p:spPr>
          <a:xfrm>
            <a:off x="89563" y="3824998"/>
            <a:ext cx="4417904" cy="2184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t="10813" r="7024" b="9843"/>
          <a:stretch/>
        </p:blipFill>
        <p:spPr>
          <a:xfrm>
            <a:off x="92377" y="1209392"/>
            <a:ext cx="4415090" cy="2176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 Security/Legal Inst., by Region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61523" y="1635559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48%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473" y="2104745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4314" y="2675160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41%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7493" y="2363420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41%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3212" y="1563801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49%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7082" y="1945148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61%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1233" y="2545472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41%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46532" y="2122071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48%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7970" y="1564986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52%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61840" y="1946333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53%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7438" y="4429971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53%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8716" y="4766074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40%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72705" y="5277238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53%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24379" y="5037691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55%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61025" y="4179567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44%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13968" y="4619419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53%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08119" y="5219743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54%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4676" y="4311960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52%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19448" y="4756220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64%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20115" y="5389537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43%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0626" y="5038208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46%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69767" y="4179500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61%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30215" y="4619936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68%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24366" y="5220260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54%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40744" y="3638549"/>
            <a:ext cx="3625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Corruption in Government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1685" y="939266"/>
            <a:ext cx="3625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Approval of Natl. Leadership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7493" y="3650319"/>
            <a:ext cx="3625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Approval of Erdogan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4596384" y="1209391"/>
            <a:ext cx="12192" cy="48622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89563" y="3532268"/>
            <a:ext cx="8932517" cy="2475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35" y="833351"/>
            <a:ext cx="4311473" cy="26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Freedoms – Fear of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89501D-CC3D-4B13-AABC-58AD9356C5C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2015, 2017 </a:t>
            </a:r>
            <a:r>
              <a:rPr lang="en-US" sz="700" dirty="0">
                <a:latin typeface="+mn-lt"/>
              </a:rPr>
              <a:t>Gallup, Inc. All rights reserved.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1187916"/>
              </p:ext>
            </p:extLst>
          </p:nvPr>
        </p:nvGraphicFramePr>
        <p:xfrm>
          <a:off x="228600" y="1039551"/>
          <a:ext cx="4819135" cy="267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94465" y="5590498"/>
            <a:ext cx="61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0279" y="1512458"/>
            <a:ext cx="3665121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Fear of expressing political views has declined in recent years, but remains high in Southeast Anatolia.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Decrease in fear of expression spans demographics – age, gender, education, income, etc.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No surveys conducted since the coup and purges this year, however.</a:t>
            </a:r>
          </a:p>
          <a:p>
            <a:endParaRPr lang="en-US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842866"/>
            <a:ext cx="4819135" cy="24287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13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of Media — April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89501D-CC3D-4B13-AABC-58AD9356C5C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2015, 2017 </a:t>
            </a:r>
            <a:r>
              <a:rPr lang="en-US" sz="700" dirty="0">
                <a:latin typeface="+mn-lt"/>
              </a:rPr>
              <a:t>Gallup, Inc. All rights reserved.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156" y="939482"/>
            <a:ext cx="8561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“These </a:t>
            </a:r>
            <a:r>
              <a:rPr lang="en-US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dark days for journalism in Turkey. The latest press freedom index by Reporters Without Borders puts the country in </a:t>
            </a:r>
            <a:r>
              <a:rPr lang="en-US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r>
              <a:rPr lang="en-US" sz="1400" baseline="300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place, between Tajikistan and the Democratic Republic of Congo. Censorship is the industry standard</a:t>
            </a:r>
            <a:r>
              <a:rPr lang="en-US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– </a:t>
            </a:r>
            <a:r>
              <a:rPr lang="en-US" sz="1400" u="sng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Economist</a:t>
            </a:r>
            <a:r>
              <a:rPr lang="en-US" sz="1400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May 2016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74826380"/>
              </p:ext>
            </p:extLst>
          </p:nvPr>
        </p:nvGraphicFramePr>
        <p:xfrm>
          <a:off x="219286" y="1983844"/>
          <a:ext cx="422610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1599"/>
            <a:ext cx="4479324" cy="423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Gallupwebn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5" y="903111"/>
            <a:ext cx="916146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375711" y="221898"/>
            <a:ext cx="8523287" cy="681213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BBG Research Series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375711" y="3586337"/>
            <a:ext cx="9598864" cy="6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n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–"/>
              <a:defRPr sz="16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457200" lvl="1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Consumption in Turkey</a:t>
            </a:r>
            <a:endParaRPr lang="en-US" sz="40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of Media — April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89501D-CC3D-4B13-AABC-58AD9356C5C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2015, 2017 </a:t>
            </a:r>
            <a:r>
              <a:rPr lang="en-US" sz="700" dirty="0">
                <a:latin typeface="+mn-lt"/>
              </a:rPr>
              <a:t>Gallup, Inc. All rights reserved.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80389137"/>
              </p:ext>
            </p:extLst>
          </p:nvPr>
        </p:nvGraphicFramePr>
        <p:xfrm>
          <a:off x="212421" y="714874"/>
          <a:ext cx="8686800" cy="268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228331975"/>
              </p:ext>
            </p:extLst>
          </p:nvPr>
        </p:nvGraphicFramePr>
        <p:xfrm>
          <a:off x="269147" y="3886041"/>
          <a:ext cx="5579076" cy="214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914353" y="3980386"/>
            <a:ext cx="3107724" cy="1611058"/>
            <a:chOff x="5807676" y="4151870"/>
            <a:chExt cx="3107724" cy="16681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6" t="6882" r="6351" b="5366"/>
            <a:stretch/>
          </p:blipFill>
          <p:spPr>
            <a:xfrm>
              <a:off x="5807676" y="4151870"/>
              <a:ext cx="3107724" cy="16681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213137" y="4242954"/>
              <a:ext cx="614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38%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54355" y="4799883"/>
              <a:ext cx="614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47%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05689" y="5467775"/>
              <a:ext cx="614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36%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8938" y="4995688"/>
              <a:ext cx="614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37%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3415" y="4385295"/>
              <a:ext cx="614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n-lt"/>
                </a:rPr>
                <a:t>4</a:t>
              </a:r>
              <a:r>
                <a:rPr lang="en-US" sz="1600" b="1" dirty="0" smtClean="0">
                  <a:latin typeface="+mn-lt"/>
                </a:rPr>
                <a:t>2%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32936" y="4690447"/>
              <a:ext cx="614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43%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44424" y="5398301"/>
              <a:ext cx="614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27%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87061" y="3367948"/>
            <a:ext cx="138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Gender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88465" y="5993612"/>
            <a:ext cx="138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Urbanicity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2569" y="5993612"/>
            <a:ext cx="138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Income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65415" y="3367948"/>
            <a:ext cx="138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Age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3769" y="3367948"/>
            <a:ext cx="138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Education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39981" y="5993612"/>
            <a:ext cx="138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Region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9560" y="3778034"/>
            <a:ext cx="893251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59557" y="1363158"/>
            <a:ext cx="12192" cy="164592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40127" y="3859543"/>
            <a:ext cx="12256" cy="1731901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99939" y="3859543"/>
            <a:ext cx="12256" cy="1731901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32798" y="1373636"/>
            <a:ext cx="12192" cy="164592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81839"/>
            <a:ext cx="8686800" cy="4453128"/>
          </a:xfrm>
        </p:spPr>
        <p:txBody>
          <a:bodyPr/>
          <a:lstStyle/>
          <a:p>
            <a:pPr lvl="0"/>
            <a:r>
              <a:rPr lang="en-US" b="1" dirty="0" smtClean="0"/>
              <a:t>Confidence in Military is consistently high</a:t>
            </a:r>
          </a:p>
          <a:p>
            <a:pPr lvl="1"/>
            <a:r>
              <a:rPr lang="en-US" dirty="0" smtClean="0"/>
              <a:t>Lower among youth, college educated, and Southeast Anatolia but never below 75%.</a:t>
            </a:r>
          </a:p>
          <a:p>
            <a:pPr lvl="0"/>
            <a:r>
              <a:rPr lang="en-US" b="1" dirty="0" smtClean="0"/>
              <a:t>Confidence in Judicial System has fallen, while confidence in Police has risen.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Those with the highest education have the lowest confidence </a:t>
            </a:r>
          </a:p>
          <a:p>
            <a:pPr lvl="1"/>
            <a:r>
              <a:rPr lang="en-US" dirty="0" smtClean="0"/>
              <a:t>Confidence is highest in Central, North and Eastern areas</a:t>
            </a:r>
          </a:p>
          <a:p>
            <a:r>
              <a:rPr lang="en-US" b="1" dirty="0" smtClean="0"/>
              <a:t>Economic outlook has gotten better since 2009</a:t>
            </a:r>
          </a:p>
          <a:p>
            <a:pPr lvl="1"/>
            <a:r>
              <a:rPr lang="en-US" dirty="0" smtClean="0"/>
              <a:t>Younger Turks, Less Educated are the most positive</a:t>
            </a:r>
          </a:p>
          <a:p>
            <a:r>
              <a:rPr lang="en-US" b="1" dirty="0"/>
              <a:t>Confidence in Political Institutions has been relatively consistent over this period, despite all the changes</a:t>
            </a:r>
          </a:p>
          <a:p>
            <a:pPr lvl="1"/>
            <a:r>
              <a:rPr lang="en-US" dirty="0" smtClean="0"/>
              <a:t>More educated have lower confidence, approval in leadership</a:t>
            </a:r>
          </a:p>
          <a:p>
            <a:pPr lvl="1"/>
            <a:r>
              <a:rPr lang="en-US" dirty="0" smtClean="0"/>
              <a:t>Central/North/Eastern regions have higher confidence, approval ratings</a:t>
            </a:r>
          </a:p>
          <a:p>
            <a:pPr lvl="1"/>
            <a:r>
              <a:rPr lang="en-US" dirty="0" smtClean="0"/>
              <a:t>Fear of expressing political opinions has been declining, but still higher in Southeast</a:t>
            </a:r>
          </a:p>
          <a:p>
            <a:pPr lvl="1"/>
            <a:r>
              <a:rPr lang="en-US" dirty="0" smtClean="0"/>
              <a:t>Belief in Media Freedom declining, especially among Youth, rural residents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086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Media Consumption in Turkey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831" y="3171414"/>
            <a:ext cx="8686800" cy="584775"/>
          </a:xfrm>
        </p:spPr>
        <p:txBody>
          <a:bodyPr/>
          <a:lstStyle/>
          <a:p>
            <a:r>
              <a:rPr lang="en-US" dirty="0" smtClean="0"/>
              <a:t>William Bell, Director of Research, Voice of America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211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3568" y="1349225"/>
            <a:ext cx="4206240" cy="425805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CATI-administered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Sample size =</a:t>
            </a:r>
            <a:r>
              <a:rPr lang="en-US" dirty="0" smtClean="0"/>
              <a:t>1,700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Both landline and mobile phones </a:t>
            </a:r>
            <a:r>
              <a:rPr lang="en-US" dirty="0" smtClean="0"/>
              <a:t>sampled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Sample included 200 Kurdish </a:t>
            </a:r>
            <a:r>
              <a:rPr lang="en-US" dirty="0" smtClean="0"/>
              <a:t>speakers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May-June, </a:t>
            </a:r>
            <a:r>
              <a:rPr lang="en-US" dirty="0" smtClean="0"/>
              <a:t>2016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 geographical exclusions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Survey of Turkey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2" descr="http://www.publicdomainpictures.net/pictures/50000/velka/turkish-fla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7661" r="14077" b="19217"/>
          <a:stretch/>
        </p:blipFill>
        <p:spPr bwMode="auto">
          <a:xfrm>
            <a:off x="4709160" y="1349225"/>
            <a:ext cx="4206240" cy="42580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1731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712" y="1170432"/>
            <a:ext cx="8686800" cy="4453128"/>
          </a:xfrm>
        </p:spPr>
        <p:txBody>
          <a:bodyPr/>
          <a:lstStyle/>
          <a:p>
            <a:r>
              <a:rPr lang="en-US" dirty="0" smtClean="0"/>
              <a:t>Turkey is among </a:t>
            </a:r>
            <a:r>
              <a:rPr lang="en-US" dirty="0"/>
              <a:t>the most developed media markets for </a:t>
            </a:r>
            <a:r>
              <a:rPr lang="en-US" dirty="0" smtClean="0"/>
              <a:t>BBG.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Dozens of TV stations; hundreds of radio </a:t>
            </a:r>
            <a:r>
              <a:rPr lang="en-US" dirty="0" smtClean="0"/>
              <a:t>stations; access </a:t>
            </a:r>
            <a:r>
              <a:rPr lang="en-US" dirty="0"/>
              <a:t>to digital media and satellite TV are </a:t>
            </a:r>
            <a:r>
              <a:rPr lang="en-US" dirty="0" smtClean="0"/>
              <a:t>ubiquitous.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Political </a:t>
            </a:r>
            <a:r>
              <a:rPr lang="en-US" dirty="0"/>
              <a:t>events have led to a major reduction in media freedom, sharply escalating after attempted coup of July </a:t>
            </a:r>
            <a:r>
              <a:rPr lang="en-US" dirty="0" smtClean="0"/>
              <a:t>2016.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Reporters without Borders cites jailing of over 100 journalists, closure of 149 media </a:t>
            </a:r>
            <a:r>
              <a:rPr lang="en-US" dirty="0" smtClean="0"/>
              <a:t>outlets.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Internet censorship remains </a:t>
            </a:r>
            <a:r>
              <a:rPr lang="en-US" dirty="0" smtClean="0"/>
              <a:t>widespread.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39815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Importance of Following News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64821"/>
              </p:ext>
            </p:extLst>
          </p:nvPr>
        </p:nvGraphicFramePr>
        <p:xfrm>
          <a:off x="228600" y="1316038"/>
          <a:ext cx="8686800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7512" y="619546"/>
            <a:ext cx="697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Percent saying it is “very important” to follow the news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80786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Platforms Used Daily for News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980765"/>
              </p:ext>
            </p:extLst>
          </p:nvPr>
        </p:nvGraphicFramePr>
        <p:xfrm>
          <a:off x="228600" y="1316038"/>
          <a:ext cx="8686800" cy="490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289560" y="699145"/>
            <a:ext cx="7877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Percentage of each group using platform daily for news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5910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News 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32260" y="1398988"/>
            <a:ext cx="3868340" cy="559254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/>
              <a:t>All Respondents</a:t>
            </a:r>
            <a:r>
              <a:rPr lang="en-US" b="1" dirty="0" smtClean="0"/>
              <a:t>	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1280"/>
              </p:ext>
            </p:extLst>
          </p:nvPr>
        </p:nvGraphicFramePr>
        <p:xfrm>
          <a:off x="219565" y="1738504"/>
          <a:ext cx="4404360" cy="462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4829" y="1105982"/>
            <a:ext cx="4041775" cy="639762"/>
          </a:xfrm>
        </p:spPr>
        <p:txBody>
          <a:bodyPr/>
          <a:lstStyle/>
          <a:p>
            <a:pPr algn="ctr"/>
            <a:r>
              <a:rPr lang="en-US" sz="1600" b="1" dirty="0" smtClean="0"/>
              <a:t>Best Educated Respondents</a:t>
            </a:r>
            <a:endParaRPr lang="en-US" sz="1600" b="1" dirty="0"/>
          </a:p>
        </p:txBody>
      </p:sp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237897"/>
              </p:ext>
            </p:extLst>
          </p:nvPr>
        </p:nvGraphicFramePr>
        <p:xfrm>
          <a:off x="4800600" y="1738504"/>
          <a:ext cx="3887391" cy="457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860567"/>
            <a:ext cx="7379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Percentage naming station as one of top three news sources</a:t>
            </a:r>
            <a:endParaRPr lang="en-US" sz="16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67309" y="1479839"/>
            <a:ext cx="23288" cy="475904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6676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Access to Media Equipment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769747"/>
              </p:ext>
            </p:extLst>
          </p:nvPr>
        </p:nvGraphicFramePr>
        <p:xfrm>
          <a:off x="414528" y="1432528"/>
          <a:ext cx="8314944" cy="458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8"/>
          <p:cNvSpPr txBox="1">
            <a:spLocks/>
          </p:cNvSpPr>
          <p:nvPr/>
        </p:nvSpPr>
        <p:spPr>
          <a:xfrm>
            <a:off x="306422" y="661287"/>
            <a:ext cx="5795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Font typeface="Times" pitchFamily="18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Tx/>
              <a:buFont typeface="Times" pitchFamily="18" charset="0"/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»"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Percentage of households with access</a:t>
            </a:r>
            <a:endParaRPr lang="en-US" sz="1600" kern="0" dirty="0"/>
          </a:p>
        </p:txBody>
      </p:sp>
      <p:sp>
        <p:nvSpPr>
          <p:cNvPr id="8" name="Rectangle 7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5500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Mobile Devices Owned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484741"/>
              </p:ext>
            </p:extLst>
          </p:nvPr>
        </p:nvGraphicFramePr>
        <p:xfrm>
          <a:off x="228600" y="1092606"/>
          <a:ext cx="8686800" cy="467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63" y="5926684"/>
            <a:ext cx="7000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Base: Mobile phone owners (n=1,947)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250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Turkey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831" y="3171414"/>
            <a:ext cx="8686800" cy="584775"/>
          </a:xfrm>
        </p:spPr>
        <p:txBody>
          <a:bodyPr/>
          <a:lstStyle/>
          <a:p>
            <a:r>
              <a:rPr lang="en-US" altLang="en-US" dirty="0" smtClean="0"/>
              <a:t>Findings From the World Poll</a:t>
            </a:r>
          </a:p>
          <a:p>
            <a:r>
              <a:rPr lang="en-US" dirty="0" smtClean="0"/>
              <a:t>Benjamin Ryan, Research Consultant</a:t>
            </a:r>
            <a:r>
              <a:rPr lang="en-US" dirty="0"/>
              <a:t>, Gallup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75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835980"/>
              </p:ext>
            </p:extLst>
          </p:nvPr>
        </p:nvGraphicFramePr>
        <p:xfrm>
          <a:off x="228600" y="1658938"/>
          <a:ext cx="8686800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Internet is Accessed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Means of Accessing Internet in past 7 days. </a:t>
            </a:r>
          </a:p>
          <a:p>
            <a:r>
              <a:rPr lang="en-US" dirty="0"/>
              <a:t>Base: All past week Internet users (n=1,199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4634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91310"/>
              </p:ext>
            </p:extLst>
          </p:nvPr>
        </p:nvGraphicFramePr>
        <p:xfrm>
          <a:off x="228600" y="1316038"/>
          <a:ext cx="8686800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of Internet Access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Percentage of each group accessing Internet in languages shown. </a:t>
            </a:r>
          </a:p>
          <a:p>
            <a:r>
              <a:rPr lang="en-US" dirty="0"/>
              <a:t>Base: past week Internet users (</a:t>
            </a:r>
            <a:r>
              <a:rPr lang="en-US" dirty="0" smtClean="0"/>
              <a:t>n=1,199)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9530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Internet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Internet activities performed in past week. </a:t>
            </a:r>
          </a:p>
          <a:p>
            <a:r>
              <a:rPr lang="en-US" dirty="0"/>
              <a:t>Base: past week Internet users (n=1,199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097130"/>
              </p:ext>
            </p:extLst>
          </p:nvPr>
        </p:nvGraphicFramePr>
        <p:xfrm>
          <a:off x="354013" y="1453941"/>
          <a:ext cx="8561387" cy="448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144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8123"/>
              </p:ext>
            </p:extLst>
          </p:nvPr>
        </p:nvGraphicFramePr>
        <p:xfrm>
          <a:off x="228600" y="1143000"/>
          <a:ext cx="868680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en-US" dirty="0"/>
              <a:t>Used in Past Week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Base: Past week Internet users (n=1,199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7500" y="6647861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8818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294461"/>
              </p:ext>
            </p:extLst>
          </p:nvPr>
        </p:nvGraphicFramePr>
        <p:xfrm>
          <a:off x="228600" y="1563688"/>
          <a:ext cx="8686800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Websites </a:t>
            </a:r>
            <a:r>
              <a:rPr lang="en-US" dirty="0"/>
              <a:t>Used </a:t>
            </a:r>
            <a:r>
              <a:rPr lang="en-US" dirty="0" smtClean="0"/>
              <a:t>in Past Week</a:t>
            </a:r>
            <a:endParaRPr lang="en-US" dirty="0"/>
          </a:p>
        </p:txBody>
      </p:sp>
      <p:sp>
        <p:nvSpPr>
          <p:cNvPr id="7" name="Text Placeholder 8"/>
          <p:cNvSpPr txBox="1"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Percentage naming each site as one of top three Internet news sources.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Base: Past week Internet users (n=1,199)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7066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142633"/>
              </p:ext>
            </p:extLst>
          </p:nvPr>
        </p:nvGraphicFramePr>
        <p:xfrm>
          <a:off x="228600" y="1563688"/>
          <a:ext cx="8686800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in Selected Stations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Base: All respondents expressing an opinion about each station; n’s as shown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73560"/>
              </p:ext>
            </p:extLst>
          </p:nvPr>
        </p:nvGraphicFramePr>
        <p:xfrm>
          <a:off x="133350" y="1943102"/>
          <a:ext cx="1258111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TRT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(n=1,535)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Haberturk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(n=1,495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TGRT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Haber</a:t>
                      </a:r>
                    </a:p>
                    <a:p>
                      <a:pPr algn="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(n=1,404)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NTV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(n=1,458)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CNN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(n=1,392)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BBC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(n=987)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2294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with Turkish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350479"/>
              </p:ext>
            </p:extLst>
          </p:nvPr>
        </p:nvGraphicFramePr>
        <p:xfrm>
          <a:off x="228600" y="1217538"/>
          <a:ext cx="8915400" cy="485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38328" y="703885"/>
            <a:ext cx="8686800" cy="338554"/>
          </a:xfrm>
        </p:spPr>
        <p:txBody>
          <a:bodyPr/>
          <a:lstStyle/>
          <a:p>
            <a:r>
              <a:rPr lang="en-US" i="1" dirty="0"/>
              <a:t>Q. “How Satisfied are you with the information provided by Turkish media?</a:t>
            </a:r>
            <a:r>
              <a:rPr lang="en-US" dirty="0"/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1519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145522"/>
              </p:ext>
            </p:extLst>
          </p:nvPr>
        </p:nvGraphicFramePr>
        <p:xfrm>
          <a:off x="228600" y="1585608"/>
          <a:ext cx="8686800" cy="457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with Media: 2016 vs. 2013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454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803311"/>
              </p:ext>
            </p:extLst>
          </p:nvPr>
        </p:nvGraphicFramePr>
        <p:xfrm>
          <a:off x="228600" y="1563688"/>
          <a:ext cx="8686800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Week Use of Foreign Media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Percentage using BBC, CNN English, VOA, Bloomberg, </a:t>
            </a:r>
            <a:r>
              <a:rPr lang="en-US" dirty="0" smtClean="0"/>
              <a:t>France </a:t>
            </a:r>
            <a:r>
              <a:rPr lang="en-US" dirty="0"/>
              <a:t>24, CCTV, or Al Jazeera in past week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909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Week Use of Foreign Media X Satisfaction with Turkish Media</a:t>
            </a: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323234"/>
              </p:ext>
            </p:extLst>
          </p:nvPr>
        </p:nvGraphicFramePr>
        <p:xfrm>
          <a:off x="950976" y="1316038"/>
          <a:ext cx="7964424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9311" y="1292939"/>
            <a:ext cx="369332" cy="45007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1" dirty="0" smtClean="0"/>
              <a:t>Level of satisfaction with Turkish media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9794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Gallup World Poll Coverage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0CBA89-9B63-4ED0-A41A-4FB4E830649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107"/>
            <a:ext cx="9144000" cy="4283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2013, 2017 </a:t>
            </a:r>
            <a:r>
              <a:rPr lang="en-US" sz="700" dirty="0">
                <a:latin typeface="+mn-lt"/>
              </a:rPr>
              <a:t>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344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the Survey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8328" y="1275131"/>
            <a:ext cx="3802234" cy="424731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Views of Ideal Country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kern="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kern="0" dirty="0">
                <a:solidFill>
                  <a:schemeClr val="bg1"/>
                </a:solidFill>
              </a:rPr>
              <a:t>Q1. I am going to read you a list of phrases that might describe a country in the </a:t>
            </a:r>
            <a:r>
              <a:rPr lang="en-US" i="1" kern="0" dirty="0" smtClean="0">
                <a:solidFill>
                  <a:schemeClr val="bg1"/>
                </a:solidFill>
              </a:rPr>
              <a:t>world. Please </a:t>
            </a:r>
            <a:r>
              <a:rPr lang="en-US" i="1" kern="0" dirty="0">
                <a:solidFill>
                  <a:schemeClr val="bg1"/>
                </a:solidFill>
              </a:rPr>
              <a:t>rate each phrase in terms of how important it is for a country to be described by </a:t>
            </a:r>
            <a:r>
              <a:rPr lang="en-US" i="1" kern="0" dirty="0" smtClean="0">
                <a:solidFill>
                  <a:schemeClr val="bg1"/>
                </a:solidFill>
              </a:rPr>
              <a:t>that </a:t>
            </a:r>
            <a:r>
              <a:rPr lang="en-US" i="1" kern="0" dirty="0">
                <a:solidFill>
                  <a:schemeClr val="bg1"/>
                </a:solidFill>
              </a:rPr>
              <a:t>phrase. The rating scale is 1 to 9, in which 1 means it is not at all important for a </a:t>
            </a:r>
            <a:r>
              <a:rPr lang="en-US" i="1" kern="0" dirty="0" smtClean="0">
                <a:solidFill>
                  <a:schemeClr val="bg1"/>
                </a:solidFill>
              </a:rPr>
              <a:t>country to </a:t>
            </a:r>
            <a:r>
              <a:rPr lang="en-US" i="1" kern="0" dirty="0">
                <a:solidFill>
                  <a:schemeClr val="bg1"/>
                </a:solidFill>
              </a:rPr>
              <a:t>be described by the phrase and 9 means it is very important for a country to be described  </a:t>
            </a:r>
            <a:r>
              <a:rPr lang="en-US" i="1" kern="0" dirty="0" smtClean="0">
                <a:solidFill>
                  <a:schemeClr val="bg1"/>
                </a:solidFill>
              </a:rPr>
              <a:t>by </a:t>
            </a:r>
            <a:r>
              <a:rPr lang="en-US" i="1" kern="0" dirty="0">
                <a:solidFill>
                  <a:schemeClr val="bg1"/>
                </a:solidFill>
              </a:rPr>
              <a:t>the phrase. </a:t>
            </a:r>
          </a:p>
          <a:p>
            <a:endParaRPr lang="en-US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244354"/>
            <a:ext cx="3802234" cy="427809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How Does the U.S. fit the Ideal?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Q2.  Now, </a:t>
            </a:r>
            <a:r>
              <a:rPr lang="en-US" i="1" dirty="0">
                <a:solidFill>
                  <a:schemeClr val="bg1"/>
                </a:solidFill>
              </a:rPr>
              <a:t>please rate each phrase </a:t>
            </a:r>
          </a:p>
          <a:p>
            <a:r>
              <a:rPr lang="en-US" i="1" dirty="0">
                <a:solidFill>
                  <a:schemeClr val="bg1"/>
                </a:solidFill>
              </a:rPr>
              <a:t>in terms of how well it describes </a:t>
            </a:r>
          </a:p>
          <a:p>
            <a:r>
              <a:rPr lang="en-US" i="1" dirty="0">
                <a:solidFill>
                  <a:schemeClr val="bg1"/>
                </a:solidFill>
              </a:rPr>
              <a:t>the United States. The rating </a:t>
            </a:r>
          </a:p>
          <a:p>
            <a:r>
              <a:rPr lang="en-US" i="1" dirty="0">
                <a:solidFill>
                  <a:schemeClr val="bg1"/>
                </a:solidFill>
              </a:rPr>
              <a:t>scale is 1  to 9, in which 1 means </a:t>
            </a:r>
          </a:p>
          <a:p>
            <a:r>
              <a:rPr lang="en-US" i="1" dirty="0">
                <a:solidFill>
                  <a:schemeClr val="bg1"/>
                </a:solidFill>
              </a:rPr>
              <a:t>the phrase does not describe the </a:t>
            </a:r>
          </a:p>
          <a:p>
            <a:r>
              <a:rPr lang="en-US" i="1" dirty="0">
                <a:solidFill>
                  <a:schemeClr val="bg1"/>
                </a:solidFill>
              </a:rPr>
              <a:t>United States at all and 9 means</a:t>
            </a:r>
          </a:p>
          <a:p>
            <a:r>
              <a:rPr lang="en-US" i="1" dirty="0">
                <a:solidFill>
                  <a:schemeClr val="bg1"/>
                </a:solidFill>
              </a:rPr>
              <a:t> the phrase describes the United </a:t>
            </a:r>
          </a:p>
          <a:p>
            <a:r>
              <a:rPr lang="en-US" i="1" dirty="0">
                <a:solidFill>
                  <a:schemeClr val="bg1"/>
                </a:solidFill>
              </a:rPr>
              <a:t>States very well</a:t>
            </a:r>
            <a:r>
              <a:rPr lang="en-US" sz="1600" i="1" dirty="0" smtClean="0">
                <a:solidFill>
                  <a:schemeClr val="bg1"/>
                </a:solidFill>
              </a:rPr>
              <a:t>..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endParaRPr lang="en-US" sz="1600" i="1" dirty="0" smtClean="0">
              <a:solidFill>
                <a:schemeClr val="bg1"/>
              </a:solidFill>
            </a:endParaRPr>
          </a:p>
          <a:p>
            <a:endParaRPr lang="en-US" sz="1600" i="1" dirty="0">
              <a:solidFill>
                <a:schemeClr val="bg1"/>
              </a:solidFill>
            </a:endParaRPr>
          </a:p>
          <a:p>
            <a:endParaRPr lang="en-US" sz="1600" i="1" dirty="0" smtClean="0">
              <a:solidFill>
                <a:schemeClr val="bg1"/>
              </a:solidFill>
            </a:endParaRPr>
          </a:p>
          <a:p>
            <a:endParaRPr lang="en-US" sz="1600" i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82492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575594"/>
              </p:ext>
            </p:extLst>
          </p:nvPr>
        </p:nvGraphicFramePr>
        <p:xfrm>
          <a:off x="228600" y="1103421"/>
          <a:ext cx="8574024" cy="48490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349230">
                  <a:extLst>
                    <a:ext uri="{9D8B030D-6E8A-4147-A177-3AD203B41FA5}">
                      <a16:colId xmlns:a16="http://schemas.microsoft.com/office/drawing/2014/main" val="345322448"/>
                    </a:ext>
                  </a:extLst>
                </a:gridCol>
                <a:gridCol w="3112397">
                  <a:extLst>
                    <a:ext uri="{9D8B030D-6E8A-4147-A177-3AD203B41FA5}">
                      <a16:colId xmlns:a16="http://schemas.microsoft.com/office/drawing/2014/main" val="403264903"/>
                    </a:ext>
                  </a:extLst>
                </a:gridCol>
                <a:gridCol w="3112397">
                  <a:extLst>
                    <a:ext uri="{9D8B030D-6E8A-4147-A177-3AD203B41FA5}">
                      <a16:colId xmlns:a16="http://schemas.microsoft.com/office/drawing/2014/main" val="370072577"/>
                    </a:ext>
                  </a:extLst>
                </a:gridCol>
              </a:tblGrid>
              <a:tr h="4866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Does</a:t>
                      </a:r>
                      <a:r>
                        <a:rPr lang="en-US" sz="1400" baseline="0" dirty="0" smtClean="0"/>
                        <a:t> not describe the U.S. at all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Describes the U.S. very well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325515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Has good schools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08091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Protects Human Rights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1305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Different ethnic groups live peacefully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36437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Good business</a:t>
                      </a:r>
                      <a:r>
                        <a:rPr lang="en-US" sz="1400" u="none" strike="noStrike" dirty="0" smtClean="0">
                          <a:effectLst/>
                        </a:rPr>
                        <a:t>/ </a:t>
                      </a:r>
                    </a:p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economic </a:t>
                      </a:r>
                      <a:r>
                        <a:rPr lang="en-US" sz="1400" u="none" strike="noStrike" dirty="0">
                          <a:effectLst/>
                        </a:rPr>
                        <a:t>opportunities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636176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Provides disaster</a:t>
                      </a:r>
                      <a:r>
                        <a:rPr lang="en-US" sz="1400" u="none" strike="noStrike" dirty="0" smtClean="0">
                          <a:effectLst/>
                        </a:rPr>
                        <a:t>/ development </a:t>
                      </a:r>
                      <a:r>
                        <a:rPr lang="en-US" sz="1400" u="none" strike="noStrike" dirty="0">
                          <a:effectLst/>
                        </a:rPr>
                        <a:t>aid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754319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Is democracy with political freedoms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086013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Fights cross national crime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09236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Ideal Country/U.S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32487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Key National Attributes:</a:t>
            </a:r>
            <a:br>
              <a:rPr lang="en-US" dirty="0"/>
            </a:br>
            <a:r>
              <a:rPr lang="en-US" sz="2700" dirty="0"/>
              <a:t>In General and for U.S.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743947"/>
              </p:ext>
            </p:extLst>
          </p:nvPr>
        </p:nvGraphicFramePr>
        <p:xfrm>
          <a:off x="228600" y="1423042"/>
          <a:ext cx="8686800" cy="457269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14091618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3822536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352193896"/>
                    </a:ext>
                  </a:extLst>
                </a:gridCol>
              </a:tblGrid>
              <a:tr h="45633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 General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U.S.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732885"/>
                  </a:ext>
                </a:extLst>
              </a:tr>
              <a:tr h="58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Has good schools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8380854"/>
                  </a:ext>
                </a:extLst>
              </a:tr>
              <a:tr h="58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Protects Human Rights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6390451"/>
                  </a:ext>
                </a:extLst>
              </a:tr>
              <a:tr h="58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Different ethnic groups live peacefully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5375014"/>
                  </a:ext>
                </a:extLst>
              </a:tr>
              <a:tr h="58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Good business</a:t>
                      </a:r>
                      <a:r>
                        <a:rPr lang="en-US" sz="14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economic </a:t>
                      </a:r>
                      <a:r>
                        <a:rPr lang="en-US" sz="1400" u="none" strike="noStrike" dirty="0">
                          <a:effectLst/>
                        </a:rPr>
                        <a:t>opportunities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5911791"/>
                  </a:ext>
                </a:extLst>
              </a:tr>
              <a:tr h="58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Provides disaster</a:t>
                      </a:r>
                      <a:r>
                        <a:rPr lang="en-US" sz="14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development </a:t>
                      </a:r>
                      <a:r>
                        <a:rPr lang="en-US" sz="1400" u="none" strike="noStrike" dirty="0">
                          <a:effectLst/>
                        </a:rPr>
                        <a:t>aid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6148966"/>
                  </a:ext>
                </a:extLst>
              </a:tr>
              <a:tr h="58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Is democracy with political freedoms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136731"/>
                  </a:ext>
                </a:extLst>
              </a:tr>
              <a:tr h="58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Fights cross national crime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4879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9442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523220"/>
          </a:xfrm>
        </p:spPr>
        <p:txBody>
          <a:bodyPr/>
          <a:lstStyle/>
          <a:p>
            <a:r>
              <a:rPr lang="en-US" dirty="0"/>
              <a:t>Mean scores by age: </a:t>
            </a:r>
            <a:r>
              <a:rPr lang="en-US" dirty="0"/>
              <a:t>A</a:t>
            </a:r>
            <a:r>
              <a:rPr lang="en-US" dirty="0" smtClean="0"/>
              <a:t>ttributes of U.S.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923227"/>
              </p:ext>
            </p:extLst>
          </p:nvPr>
        </p:nvGraphicFramePr>
        <p:xfrm>
          <a:off x="228600" y="1011737"/>
          <a:ext cx="8686800" cy="513066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12281">
                  <a:extLst>
                    <a:ext uri="{9D8B030D-6E8A-4147-A177-3AD203B41FA5}">
                      <a16:colId xmlns:a16="http://schemas.microsoft.com/office/drawing/2014/main" val="269282913"/>
                    </a:ext>
                  </a:extLst>
                </a:gridCol>
                <a:gridCol w="2543084">
                  <a:extLst>
                    <a:ext uri="{9D8B030D-6E8A-4147-A177-3AD203B41FA5}">
                      <a16:colId xmlns:a16="http://schemas.microsoft.com/office/drawing/2014/main" val="157164850"/>
                    </a:ext>
                  </a:extLst>
                </a:gridCol>
                <a:gridCol w="2431435">
                  <a:extLst>
                    <a:ext uri="{9D8B030D-6E8A-4147-A177-3AD203B41FA5}">
                      <a16:colId xmlns:a16="http://schemas.microsoft.com/office/drawing/2014/main" val="1163972467"/>
                    </a:ext>
                  </a:extLst>
                </a:gridCol>
              </a:tblGrid>
              <a:tr h="38341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15-24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25+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299924"/>
                  </a:ext>
                </a:extLst>
              </a:tr>
              <a:tr h="678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Has good schools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3054677"/>
                  </a:ext>
                </a:extLst>
              </a:tr>
              <a:tr h="678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Protects human rights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6605394"/>
                  </a:ext>
                </a:extLst>
              </a:tr>
              <a:tr h="678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Different ethnic groups live peacefully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040604"/>
                  </a:ext>
                </a:extLst>
              </a:tr>
              <a:tr h="678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Good business opportunities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8104111"/>
                  </a:ext>
                </a:extLst>
              </a:tr>
              <a:tr h="678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Provides disaster/development aid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7036499"/>
                  </a:ext>
                </a:extLst>
              </a:tr>
              <a:tr h="678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Is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democracy with political freedom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6.56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6.09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4051645"/>
                  </a:ext>
                </a:extLst>
              </a:tr>
              <a:tr h="678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Fights cross national crime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5.29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2682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7587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786365"/>
              </p:ext>
            </p:extLst>
          </p:nvPr>
        </p:nvGraphicFramePr>
        <p:xfrm>
          <a:off x="228600" y="1316038"/>
          <a:ext cx="8686800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Favorability Towards the U.S.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923438"/>
              </p:ext>
            </p:extLst>
          </p:nvPr>
        </p:nvGraphicFramePr>
        <p:xfrm>
          <a:off x="243191" y="1776378"/>
          <a:ext cx="885215" cy="364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048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25+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(n=1,588)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48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15-24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(n=412)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482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48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2097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683" y="1035600"/>
            <a:ext cx="8686800" cy="4453128"/>
          </a:xfrm>
        </p:spPr>
        <p:txBody>
          <a:bodyPr/>
          <a:lstStyle/>
          <a:p>
            <a:r>
              <a:rPr lang="en-US" sz="1800" dirty="0"/>
              <a:t>Turks still have a large number of media outlets available to them, though press freedom is increasingly </a:t>
            </a:r>
            <a:r>
              <a:rPr lang="en-US" sz="1800" dirty="0" smtClean="0"/>
              <a:t>circumscribed.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 significant portion of the population – especially among the better educated -- </a:t>
            </a:r>
            <a:r>
              <a:rPr lang="en-US" sz="1800" dirty="0" smtClean="0"/>
              <a:t>express </a:t>
            </a:r>
            <a:r>
              <a:rPr lang="en-US" sz="1800" dirty="0"/>
              <a:t>some degree of dissatisfaction with Turkish </a:t>
            </a:r>
            <a:r>
              <a:rPr lang="en-US" sz="1800" dirty="0" smtClean="0"/>
              <a:t>media.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/>
              <a:t>No single media outlet enjoys clear </a:t>
            </a:r>
            <a:r>
              <a:rPr lang="en-US" sz="1800" dirty="0" smtClean="0"/>
              <a:t>dominance.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Widespread access to satellite TV and digital technologies means those who wish to can and do take advantage of foreign </a:t>
            </a:r>
            <a:r>
              <a:rPr lang="en-US" sz="1800" dirty="0" smtClean="0"/>
              <a:t>media.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Among younger Turks, Internet has become the #1 platform for </a:t>
            </a:r>
            <a:r>
              <a:rPr lang="en-US" sz="1800" dirty="0" smtClean="0"/>
              <a:t>news.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Attitudes towards the U.S. appear less negative than in much of the Islamic world, especially among younger </a:t>
            </a:r>
            <a:r>
              <a:rPr lang="en-US" sz="1800" dirty="0" smtClean="0"/>
              <a:t>Turks.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82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677511"/>
            <a:ext cx="8686800" cy="523220"/>
          </a:xfrm>
        </p:spPr>
        <p:txBody>
          <a:bodyPr/>
          <a:lstStyle/>
          <a:p>
            <a:r>
              <a:rPr lang="en-US" dirty="0" smtClean="0"/>
              <a:t>APPENDIX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07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076325"/>
              </p:ext>
            </p:extLst>
          </p:nvPr>
        </p:nvGraphicFramePr>
        <p:xfrm>
          <a:off x="164592" y="437744"/>
          <a:ext cx="8814816" cy="575579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62113">
                  <a:extLst>
                    <a:ext uri="{9D8B030D-6E8A-4147-A177-3AD203B41FA5}">
                      <a16:colId xmlns:a16="http://schemas.microsoft.com/office/drawing/2014/main" val="2107409715"/>
                    </a:ext>
                  </a:extLst>
                </a:gridCol>
                <a:gridCol w="8052703">
                  <a:extLst>
                    <a:ext uri="{9D8B030D-6E8A-4147-A177-3AD203B41FA5}">
                      <a16:colId xmlns:a16="http://schemas.microsoft.com/office/drawing/2014/main" val="1375364197"/>
                    </a:ext>
                  </a:extLst>
                </a:gridCol>
              </a:tblGrid>
              <a:tr h="370346">
                <a:tc>
                  <a:txBody>
                    <a:bodyPr/>
                    <a:lstStyle/>
                    <a:p>
                      <a:r>
                        <a:rPr lang="en-US" dirty="0" smtClean="0"/>
                        <a:t>Year 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Developments</a:t>
                      </a:r>
                      <a:r>
                        <a:rPr lang="en-US" baseline="0" dirty="0" smtClean="0"/>
                        <a:t> in Turkey Prior to the Last Survey 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27566"/>
                  </a:ext>
                </a:extLst>
              </a:tr>
              <a:tr h="1103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April: </a:t>
                      </a:r>
                      <a:r>
                        <a:rPr lang="en-US" sz="1400" dirty="0" smtClean="0"/>
                        <a:t>In Ankara, tens of thousands protest Erdogan’s potential Presidential bid because of his Islamist background; Erdogan decides not to run.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July: </a:t>
                      </a:r>
                      <a:r>
                        <a:rPr lang="en-US" sz="1400" dirty="0" smtClean="0"/>
                        <a:t>AKP wins parliamentary elections, </a:t>
                      </a:r>
                      <a:r>
                        <a:rPr lang="en-US" sz="1400" dirty="0" err="1" smtClean="0"/>
                        <a:t>Tayyip</a:t>
                      </a:r>
                      <a:r>
                        <a:rPr lang="en-US" sz="1400" dirty="0" smtClean="0"/>
                        <a:t> Erdogan becomes Prime Minster.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October</a:t>
                      </a:r>
                      <a:r>
                        <a:rPr lang="en-US" sz="1400" dirty="0" smtClean="0"/>
                        <a:t>: Referendum to have president elected by popular vote, rather than parliament.</a:t>
                      </a:r>
                      <a:endParaRPr lang="en-US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955055"/>
                  </a:ext>
                </a:extLst>
              </a:tr>
              <a:tr h="417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1" dirty="0" smtClean="0"/>
                        <a:t>July: </a:t>
                      </a:r>
                      <a:r>
                        <a:rPr lang="en-US" sz="1400" dirty="0" smtClean="0"/>
                        <a:t>petition to ban AKP for allegedly undermining the secular constitution narrowly fails.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920368"/>
                  </a:ext>
                </a:extLst>
              </a:tr>
              <a:tr h="382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1" dirty="0" smtClean="0"/>
                        <a:t>October</a:t>
                      </a:r>
                      <a:r>
                        <a:rPr lang="en-US" sz="1400" dirty="0" smtClean="0"/>
                        <a:t>: Turkey and Armenia agree to normalize relations.</a:t>
                      </a:r>
                      <a:endParaRPr lang="en-US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86875"/>
                  </a:ext>
                </a:extLst>
              </a:tr>
              <a:tr h="85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June: </a:t>
                      </a:r>
                      <a:r>
                        <a:rPr lang="en-US" sz="1400" dirty="0" smtClean="0"/>
                        <a:t>AKP wins parliamentary elections again, PM Erdogan begins third term; Syrian refugees begin to pour in.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August: </a:t>
                      </a:r>
                      <a:r>
                        <a:rPr lang="en-US" sz="1400" dirty="0" smtClean="0"/>
                        <a:t>President Abdullah Gul appoints military leaders after mass resignations.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240811"/>
                  </a:ext>
                </a:extLst>
              </a:tr>
              <a:tr h="629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June: </a:t>
                      </a:r>
                      <a:r>
                        <a:rPr lang="en-US" sz="1400" dirty="0" smtClean="0"/>
                        <a:t>Gezi Park and related protests overlapped with the survey fielding.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August: </a:t>
                      </a:r>
                      <a:r>
                        <a:rPr lang="en-US" sz="1400" dirty="0" smtClean="0"/>
                        <a:t>Erdogan wins first popular election for president.</a:t>
                      </a:r>
                      <a:endParaRPr lang="en-US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385398"/>
                  </a:ext>
                </a:extLst>
              </a:tr>
              <a:tr h="579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1" dirty="0" smtClean="0"/>
                        <a:t>March: </a:t>
                      </a:r>
                      <a:r>
                        <a:rPr lang="en-US" sz="1400" dirty="0" smtClean="0"/>
                        <a:t>a court clears hundreds of military officers of involvement in alleged 2003 conspiracy against former PM Erdogan.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491366"/>
                  </a:ext>
                </a:extLst>
              </a:tr>
              <a:tr h="641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June: </a:t>
                      </a:r>
                      <a:r>
                        <a:rPr lang="en-US" sz="1400" dirty="0" smtClean="0"/>
                        <a:t>pro-Kurdish party enters elections, depriving AKP of majority.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July: </a:t>
                      </a:r>
                      <a:r>
                        <a:rPr lang="en-US" sz="1400" dirty="0" smtClean="0"/>
                        <a:t>Syrian conflict ramping up against Islamic State, bombings escalate in Turkey.</a:t>
                      </a:r>
                      <a:endParaRPr lang="en-US" sz="1400" dirty="0" smtClean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047811"/>
                  </a:ext>
                </a:extLst>
              </a:tr>
              <a:tr h="780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March</a:t>
                      </a:r>
                      <a:r>
                        <a:rPr lang="en-US" sz="1400" dirty="0" smtClean="0"/>
                        <a:t>: Authorities put Turkey's biggest newspaper, Zaman under state control. Suicide car-bomb attack in Ankara kills 37 people.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/>
                        <a:t>May: </a:t>
                      </a:r>
                      <a:r>
                        <a:rPr lang="en-US" sz="1400" dirty="0" smtClean="0"/>
                        <a:t>Ahmet Davutoglu resigns as prime minister after falling out with Erdogan.</a:t>
                      </a:r>
                      <a:endParaRPr lang="en-US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97424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608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Gallup World Poll Methodology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489501D-CC3D-4B13-AABC-58AD9356C5CC}" type="slidenum">
              <a:rPr lang="en-US" smtClean="0">
                <a:solidFill>
                  <a:srgbClr val="404545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0454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2015, 2017 </a:t>
            </a:r>
            <a:r>
              <a:rPr lang="en-US" sz="700" dirty="0">
                <a:latin typeface="+mn-lt"/>
              </a:rPr>
              <a:t>Gallup, Inc. 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12644" r="4375" b="11960"/>
          <a:stretch/>
        </p:blipFill>
        <p:spPr>
          <a:xfrm>
            <a:off x="794766" y="892738"/>
            <a:ext cx="7097268" cy="3115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94766" y="4148696"/>
            <a:ext cx="7097268" cy="21390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229100" algn="l"/>
              </a:tabLst>
            </a:pPr>
            <a:r>
              <a:rPr lang="en-US" dirty="0" smtClean="0"/>
              <a:t>Nine waves </a:t>
            </a:r>
            <a:r>
              <a:rPr lang="en-US" dirty="0"/>
              <a:t>of face-to-face surveys </a:t>
            </a:r>
            <a:r>
              <a:rPr lang="en-US" dirty="0" smtClean="0"/>
              <a:t>2005-2013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86400" algn="l"/>
              </a:tabLst>
            </a:pPr>
            <a:r>
              <a:rPr lang="en-US" dirty="0"/>
              <a:t>Four waves of phone surveys </a:t>
            </a:r>
            <a:r>
              <a:rPr lang="en-US" dirty="0" smtClean="0"/>
              <a:t>2014-2016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86400" algn="l"/>
              </a:tabLst>
            </a:pPr>
            <a:r>
              <a:rPr lang="en-US" dirty="0"/>
              <a:t>Last survey: April </a:t>
            </a:r>
            <a:r>
              <a:rPr lang="en-US" dirty="0" smtClean="0"/>
              <a:t>2016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Nationally </a:t>
            </a:r>
            <a:r>
              <a:rPr lang="en-US" dirty="0"/>
              <a:t>representative of all adults 15* years and </a:t>
            </a:r>
            <a:r>
              <a:rPr lang="en-US" dirty="0" smtClean="0"/>
              <a:t>older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Sample size: Approximately 1,000 per </a:t>
            </a:r>
            <a:r>
              <a:rPr lang="en-US" dirty="0" smtClean="0"/>
              <a:t>survey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MoE</a:t>
            </a:r>
            <a:r>
              <a:rPr lang="en-US" dirty="0"/>
              <a:t> ± 3.2-3.8 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5134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12" y="148315"/>
            <a:ext cx="8686800" cy="699177"/>
          </a:xfrm>
        </p:spPr>
        <p:txBody>
          <a:bodyPr/>
          <a:lstStyle/>
          <a:p>
            <a:r>
              <a:rPr lang="en-US" dirty="0" smtClean="0"/>
              <a:t>Gallup World Poll in Turkey,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89501D-CC3D-4B13-AABC-58AD9356C5C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82930229"/>
              </p:ext>
            </p:extLst>
          </p:nvPr>
        </p:nvGraphicFramePr>
        <p:xfrm>
          <a:off x="111512" y="847492"/>
          <a:ext cx="8809465" cy="540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2015, 2017 </a:t>
            </a:r>
            <a:r>
              <a:rPr lang="en-US" sz="700" dirty="0">
                <a:latin typeface="+mn-lt"/>
              </a:rPr>
              <a:t>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09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 Security and Legal Institutions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300974665"/>
              </p:ext>
            </p:extLst>
          </p:nvPr>
        </p:nvGraphicFramePr>
        <p:xfrm>
          <a:off x="109728" y="902208"/>
          <a:ext cx="861974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677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 the Judicial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84482773"/>
              </p:ext>
            </p:extLst>
          </p:nvPr>
        </p:nvGraphicFramePr>
        <p:xfrm>
          <a:off x="114300" y="1011936"/>
          <a:ext cx="8919972" cy="458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601" y="5640885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Education</a:t>
            </a:r>
            <a:r>
              <a:rPr lang="en-US" b="1" dirty="0" smtClean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Levels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3083" y="5640885"/>
            <a:ext cx="259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Income Quintiles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0457"/>
              </p:ext>
            </p:extLst>
          </p:nvPr>
        </p:nvGraphicFramePr>
        <p:xfrm>
          <a:off x="2378413" y="1344507"/>
          <a:ext cx="438717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(DK)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27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 Local Police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17309689"/>
              </p:ext>
            </p:extLst>
          </p:nvPr>
        </p:nvGraphicFramePr>
        <p:xfrm>
          <a:off x="-207264" y="751820"/>
          <a:ext cx="9351264" cy="525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38312" y="5829779"/>
            <a:ext cx="259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Age Groups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9338" y="5829779"/>
            <a:ext cx="259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Education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Levels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14334"/>
              </p:ext>
            </p:extLst>
          </p:nvPr>
        </p:nvGraphicFramePr>
        <p:xfrm>
          <a:off x="2378413" y="1344507"/>
          <a:ext cx="438717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29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(DK)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57500" y="6641037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 eaLnBrk="0" hangingPunct="0"/>
            <a:r>
              <a:rPr lang="en-US" sz="700" dirty="0">
                <a:latin typeface="+mn-lt"/>
              </a:rPr>
              <a:t>Copyright © </a:t>
            </a:r>
            <a:r>
              <a:rPr lang="en-US" sz="700" dirty="0" smtClean="0">
                <a:latin typeface="+mn-lt"/>
              </a:rPr>
              <a:t>2017 Gallup</a:t>
            </a:r>
            <a:r>
              <a:rPr lang="en-US" sz="700" dirty="0">
                <a:latin typeface="+mn-lt"/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604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up">
  <a:themeElements>
    <a:clrScheme name="Gallup">
      <a:dk1>
        <a:srgbClr val="404545"/>
      </a:dk1>
      <a:lt1>
        <a:srgbClr val="FFFFFF"/>
      </a:lt1>
      <a:dk2>
        <a:srgbClr val="8A9292"/>
      </a:dk2>
      <a:lt2>
        <a:srgbClr val="ECF4DE"/>
      </a:lt2>
      <a:accent1>
        <a:srgbClr val="007934"/>
      </a:accent1>
      <a:accent2>
        <a:srgbClr val="61C250"/>
      </a:accent2>
      <a:accent3>
        <a:srgbClr val="404545"/>
      </a:accent3>
      <a:accent4>
        <a:srgbClr val="B5B6B3"/>
      </a:accent4>
      <a:accent5>
        <a:srgbClr val="0096D6"/>
      </a:accent5>
      <a:accent6>
        <a:srgbClr val="EEAF30"/>
      </a:accent6>
      <a:hlink>
        <a:srgbClr val="61C250"/>
      </a:hlink>
      <a:folHlink>
        <a:srgbClr val="007934"/>
      </a:folHlink>
    </a:clrScheme>
    <a:fontScheme name="Gallup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4D4F53"/>
        </a:dk1>
        <a:lt1>
          <a:srgbClr val="FFFFFF"/>
        </a:lt1>
        <a:dk2>
          <a:srgbClr val="61C250"/>
        </a:dk2>
        <a:lt2>
          <a:srgbClr val="4D4F53"/>
        </a:lt2>
        <a:accent1>
          <a:srgbClr val="C3E76F"/>
        </a:accent1>
        <a:accent2>
          <a:srgbClr val="61C250"/>
        </a:accent2>
        <a:accent3>
          <a:srgbClr val="FFFFFF"/>
        </a:accent3>
        <a:accent4>
          <a:srgbClr val="404246"/>
        </a:accent4>
        <a:accent5>
          <a:srgbClr val="DEF1BB"/>
        </a:accent5>
        <a:accent6>
          <a:srgbClr val="57B048"/>
        </a:accent6>
        <a:hlink>
          <a:srgbClr val="007934"/>
        </a:hlink>
        <a:folHlink>
          <a:srgbClr val="2759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Gallup">
      <a:dk1>
        <a:srgbClr val="404545"/>
      </a:dk1>
      <a:lt1>
        <a:srgbClr val="FFFFFF"/>
      </a:lt1>
      <a:dk2>
        <a:srgbClr val="8A9292"/>
      </a:dk2>
      <a:lt2>
        <a:srgbClr val="ECF4DE"/>
      </a:lt2>
      <a:accent1>
        <a:srgbClr val="007934"/>
      </a:accent1>
      <a:accent2>
        <a:srgbClr val="61C250"/>
      </a:accent2>
      <a:accent3>
        <a:srgbClr val="404545"/>
      </a:accent3>
      <a:accent4>
        <a:srgbClr val="B5B6B3"/>
      </a:accent4>
      <a:accent5>
        <a:srgbClr val="0096D6"/>
      </a:accent5>
      <a:accent6>
        <a:srgbClr val="EEAF30"/>
      </a:accent6>
      <a:hlink>
        <a:srgbClr val="61C250"/>
      </a:hlink>
      <a:folHlink>
        <a:srgbClr val="007934"/>
      </a:folHlink>
    </a:clrScheme>
    <a:fontScheme name="Gallup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11857</TotalTime>
  <Words>2988</Words>
  <Application>Microsoft Office PowerPoint</Application>
  <PresentationFormat>Letter Paper (8.5x11 in)</PresentationFormat>
  <Paragraphs>703</Paragraphs>
  <Slides>47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Georgia</vt:lpstr>
      <vt:lpstr>Times</vt:lpstr>
      <vt:lpstr>Times New Roman</vt:lpstr>
      <vt:lpstr>Wingdings</vt:lpstr>
      <vt:lpstr>Gallup</vt:lpstr>
      <vt:lpstr>PowerPoint Presentation</vt:lpstr>
      <vt:lpstr>PowerPoint Presentation</vt:lpstr>
      <vt:lpstr>Turkey</vt:lpstr>
      <vt:lpstr>Gallup World Poll Coverage</vt:lpstr>
      <vt:lpstr>Gallup World Poll Methodology </vt:lpstr>
      <vt:lpstr>Gallup World Poll in Turkey, 2016</vt:lpstr>
      <vt:lpstr>Confidence in Security and Legal Institutions</vt:lpstr>
      <vt:lpstr>Confidence in the Judicial System</vt:lpstr>
      <vt:lpstr>Confidence in Local Police</vt:lpstr>
      <vt:lpstr>Confidence in Military</vt:lpstr>
      <vt:lpstr>Confidence in Security/Legal Inst., by Region</vt:lpstr>
      <vt:lpstr>Economic Perspectives</vt:lpstr>
      <vt:lpstr>Measuring Life Evaluation </vt:lpstr>
      <vt:lpstr>Economic Perspectives, by Age and Education</vt:lpstr>
      <vt:lpstr>Confidence in Political Institutions</vt:lpstr>
      <vt:lpstr>Opinions of Political Institutions, by Education</vt:lpstr>
      <vt:lpstr>Confidence in Security/Legal Inst., by Region</vt:lpstr>
      <vt:lpstr>Political Freedoms – Fear of Expression</vt:lpstr>
      <vt:lpstr>Freedom of Media — April 2016 </vt:lpstr>
      <vt:lpstr>Freedom of Media — April 2016 </vt:lpstr>
      <vt:lpstr>Key Takeaways</vt:lpstr>
      <vt:lpstr>Media Consumption in Turkey </vt:lpstr>
      <vt:lpstr>National Survey of Turkey </vt:lpstr>
      <vt:lpstr>Overview</vt:lpstr>
      <vt:lpstr>Perceived Importance of Following News</vt:lpstr>
      <vt:lpstr>Media Platforms Used Daily for News</vt:lpstr>
      <vt:lpstr>Top News Sources</vt:lpstr>
      <vt:lpstr>Household Access to Media Equipment</vt:lpstr>
      <vt:lpstr>Types of Mobile Devices Owned</vt:lpstr>
      <vt:lpstr>How Internet is Accessed</vt:lpstr>
      <vt:lpstr>Languages of Internet Access</vt:lpstr>
      <vt:lpstr>Main Internet Activities</vt:lpstr>
      <vt:lpstr>Website Used in Past Week</vt:lpstr>
      <vt:lpstr>Selected Websites Used in Past Week</vt:lpstr>
      <vt:lpstr>Trust in Selected Stations</vt:lpstr>
      <vt:lpstr>Satisfaction with Turkish Media</vt:lpstr>
      <vt:lpstr>Satisfaction with Media: 2016 vs. 2013</vt:lpstr>
      <vt:lpstr>Past Week Use of Foreign Media </vt:lpstr>
      <vt:lpstr>Past Week Use of Foreign Media X Satisfaction with Turkish Media</vt:lpstr>
      <vt:lpstr>Questions from the Survey </vt:lpstr>
      <vt:lpstr>Attributes of Ideal Country/U.S</vt:lpstr>
      <vt:lpstr>Importance of Key National Attributes: In General and for U.S.</vt:lpstr>
      <vt:lpstr>Mean scores by age: Attributes of U.S.  </vt:lpstr>
      <vt:lpstr>Overall Favorability Towards the U.S.</vt:lpstr>
      <vt:lpstr>Key Takeaways</vt:lpstr>
      <vt:lpstr>APPENDIX </vt:lpstr>
      <vt:lpstr>PowerPoint Presentation</vt:lpstr>
    </vt:vector>
  </TitlesOfParts>
  <Company>Gallup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Gallup Semi-Custom Deck Template</dc:title>
  <dc:creator>Harms, Rett (rett_harms@gallup.com)</dc:creator>
  <dc:description>If you have any questions regarding this template, please contact Rett Harms at 312-288-2415.</dc:description>
  <cp:lastModifiedBy>Gaines, Faith</cp:lastModifiedBy>
  <cp:revision>731</cp:revision>
  <cp:lastPrinted>2017-02-06T20:29:20Z</cp:lastPrinted>
  <dcterms:created xsi:type="dcterms:W3CDTF">2007-07-19T19:31:24Z</dcterms:created>
  <dcterms:modified xsi:type="dcterms:W3CDTF">2017-02-07T20:11:55Z</dcterms:modified>
  <cp:contentStatus>Version 3.0</cp:contentStatus>
</cp:coreProperties>
</file>